
<file path=[Content_Types].xml><?xml version="1.0" encoding="utf-8"?>
<Types xmlns="http://schemas.openxmlformats.org/package/2006/content-types">
  <Default Extension="bin" ContentType="image/x-emf"/>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media/image5.bin" ContentType="image/jpeg"/>
  <Override PartName="/ppt/media/image6.bin" ContentType="image/jpeg"/>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5.bin"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2.bin" ContentType="image/png"/>
  <Override PartName="/ppt/notesSlides/notesSlide26.xml" ContentType="application/vnd.openxmlformats-officedocument.presentationml.notesSlide+xml"/>
  <Override PartName="/ppt/media/image23.bin"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5.bin" ContentType="image/png"/>
  <Override PartName="/ppt/notesSlides/notesSlide29.xml" ContentType="application/vnd.openxmlformats-officedocument.presentationml.notesSlide+xml"/>
  <Override PartName="/ppt/media/image26.bin" ContentType="image/png"/>
  <Override PartName="/ppt/notesSlides/notesSlide30.xml" ContentType="application/vnd.openxmlformats-officedocument.presentationml.notesSlide+xml"/>
  <Override PartName="/ppt/media/image27.bin" ContentType="image/png"/>
  <Override PartName="/ppt/notesSlides/notesSlide31.xml" ContentType="application/vnd.openxmlformats-officedocument.presentationml.notesSlide+xml"/>
  <Override PartName="/ppt/media/image29.bin"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0.bin" ContentType="image/png"/>
  <Override PartName="/ppt/notesSlides/notesSlide35.xml" ContentType="application/vnd.openxmlformats-officedocument.presentationml.notesSlide+xml"/>
  <Override PartName="/ppt/media/image31.bin" ContentType="image/png"/>
  <Override PartName="/ppt/notesSlides/notesSlide36.xml" ContentType="application/vnd.openxmlformats-officedocument.presentationml.notesSlide+xml"/>
  <Override PartName="/ppt/media/image32.bin" ContentType="image/pn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33.bin" ContentType="image/png"/>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35.bin" ContentType="image/pn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20" r:id="rId2"/>
    <p:sldMasterId id="2147484542" r:id="rId3"/>
    <p:sldMasterId id="2147484557" r:id="rId4"/>
  </p:sldMasterIdLst>
  <p:notesMasterIdLst>
    <p:notesMasterId r:id="rId52"/>
  </p:notesMasterIdLst>
  <p:handoutMasterIdLst>
    <p:handoutMasterId r:id="rId53"/>
  </p:handoutMasterIdLst>
  <p:sldIdLst>
    <p:sldId id="1489" r:id="rId5"/>
    <p:sldId id="1562" r:id="rId6"/>
    <p:sldId id="1553" r:id="rId7"/>
    <p:sldId id="1566" r:id="rId8"/>
    <p:sldId id="1567" r:id="rId9"/>
    <p:sldId id="1600" r:id="rId10"/>
    <p:sldId id="260" r:id="rId11"/>
    <p:sldId id="261" r:id="rId12"/>
    <p:sldId id="1564" r:id="rId13"/>
    <p:sldId id="264" r:id="rId14"/>
    <p:sldId id="263" r:id="rId15"/>
    <p:sldId id="265" r:id="rId16"/>
    <p:sldId id="8334" r:id="rId17"/>
    <p:sldId id="266" r:id="rId18"/>
    <p:sldId id="267" r:id="rId19"/>
    <p:sldId id="268" r:id="rId20"/>
    <p:sldId id="295" r:id="rId21"/>
    <p:sldId id="2668" r:id="rId22"/>
    <p:sldId id="1563" r:id="rId23"/>
    <p:sldId id="2669" r:id="rId24"/>
    <p:sldId id="2670" r:id="rId25"/>
    <p:sldId id="8330" r:id="rId26"/>
    <p:sldId id="8332" r:id="rId27"/>
    <p:sldId id="1579" r:id="rId28"/>
    <p:sldId id="8333" r:id="rId29"/>
    <p:sldId id="271" r:id="rId30"/>
    <p:sldId id="272" r:id="rId31"/>
    <p:sldId id="1655" r:id="rId32"/>
    <p:sldId id="273" r:id="rId33"/>
    <p:sldId id="274" r:id="rId34"/>
    <p:sldId id="275" r:id="rId35"/>
    <p:sldId id="276" r:id="rId36"/>
    <p:sldId id="277" r:id="rId37"/>
    <p:sldId id="278" r:id="rId38"/>
    <p:sldId id="279" r:id="rId39"/>
    <p:sldId id="280" r:id="rId40"/>
    <p:sldId id="281" r:id="rId41"/>
    <p:sldId id="282" r:id="rId42"/>
    <p:sldId id="284" r:id="rId43"/>
    <p:sldId id="2664" r:id="rId44"/>
    <p:sldId id="1596" r:id="rId45"/>
    <p:sldId id="287" r:id="rId46"/>
    <p:sldId id="288" r:id="rId47"/>
    <p:sldId id="289" r:id="rId48"/>
    <p:sldId id="290" r:id="rId49"/>
    <p:sldId id="1554" r:id="rId50"/>
    <p:sldId id="1532"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EEB0C12E-AA0A-41E5-9084-6CD9FDE4AB04}">
          <p14:sldIdLst>
            <p14:sldId id="1562"/>
          </p14:sldIdLst>
        </p14:section>
        <p14:section name="Overview" id="{0CDF8B4A-9847-459D-8802-E654ABB84590}">
          <p14:sldIdLst>
            <p14:sldId id="1553"/>
            <p14:sldId id="1566"/>
            <p14:sldId id="1567"/>
            <p14:sldId id="1600"/>
            <p14:sldId id="260"/>
            <p14:sldId id="261"/>
          </p14:sldIdLst>
        </p14:section>
        <p14:section name="Update Packages" id="{30417DAD-69EC-464E-BB9C-D0F606632FC2}">
          <p14:sldIdLst>
            <p14:sldId id="1564"/>
            <p14:sldId id="264"/>
            <p14:sldId id="263"/>
            <p14:sldId id="265"/>
            <p14:sldId id="8334"/>
            <p14:sldId id="266"/>
            <p14:sldId id="267"/>
            <p14:sldId id="268"/>
            <p14:sldId id="295"/>
            <p14:sldId id="2668"/>
          </p14:sldIdLst>
        </p14:section>
        <p14:section name="Update Flow" id="{73049EBA-8B73-4C26-B0E7-C232301F04C0}">
          <p14:sldIdLst>
            <p14:sldId id="1563"/>
            <p14:sldId id="2669"/>
            <p14:sldId id="2670"/>
            <p14:sldId id="8330"/>
            <p14:sldId id="8332"/>
          </p14:sldIdLst>
        </p14:section>
        <p14:section name="UI Experience" id="{98C7EE6C-9318-4720-B062-9D0F183A6AEA}">
          <p14:sldIdLst>
            <p14:sldId id="1579"/>
            <p14:sldId id="8333"/>
            <p14:sldId id="271"/>
            <p14:sldId id="272"/>
            <p14:sldId id="1655"/>
            <p14:sldId id="273"/>
            <p14:sldId id="274"/>
            <p14:sldId id="275"/>
            <p14:sldId id="276"/>
            <p14:sldId id="277"/>
            <p14:sldId id="278"/>
            <p14:sldId id="279"/>
            <p14:sldId id="280"/>
            <p14:sldId id="281"/>
            <p14:sldId id="282"/>
            <p14:sldId id="284"/>
            <p14:sldId id="2664"/>
          </p14:sldIdLst>
        </p14:section>
        <p14:section name="Troubleshooting" id="{5244F791-1870-418D-812F-6CC66863A328}">
          <p14:sldIdLst>
            <p14:sldId id="1596"/>
            <p14:sldId id="287"/>
            <p14:sldId id="288"/>
            <p14:sldId id="289"/>
            <p14:sldId id="290"/>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505050"/>
    <a:srgbClr val="0078D7"/>
    <a:srgbClr val="E6E6E6"/>
    <a:srgbClr val="FFFFFF"/>
    <a:srgbClr val="000000"/>
    <a:srgbClr val="FF8C00"/>
    <a:srgbClr val="D83B01"/>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95559-8F1B-4CE2-88A8-B0CC6DD4166C}" v="1" dt="2020-03-05T18:50:24.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69795" autoAdjust="0"/>
  </p:normalViewPr>
  <p:slideViewPr>
    <p:cSldViewPr>
      <p:cViewPr varScale="1">
        <p:scale>
          <a:sx n="82" d="100"/>
          <a:sy n="82" d="100"/>
        </p:scale>
        <p:origin x="144"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a:t>
            </a:r>
            <a:r>
              <a:rPr lang="en-US" baseline="0"/>
              <a:t> taken for HotFix (minutes)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val>
            <c:numRef>
              <c:f>Sheet1!$B$1:$B$7</c:f>
              <c:numCache>
                <c:formatCode>General</c:formatCode>
                <c:ptCount val="7"/>
                <c:pt idx="0">
                  <c:v>23.1</c:v>
                </c:pt>
                <c:pt idx="1">
                  <c:v>23.75</c:v>
                </c:pt>
                <c:pt idx="2">
                  <c:v>27.9</c:v>
                </c:pt>
                <c:pt idx="3">
                  <c:v>33.1</c:v>
                </c:pt>
                <c:pt idx="4">
                  <c:v>35.5</c:v>
                </c:pt>
              </c:numCache>
            </c:numRef>
          </c:val>
          <c:extLst>
            <c:ext xmlns:c15="http://schemas.microsoft.com/office/drawing/2012/chart" uri="{02D57815-91ED-43cb-92C2-25804820EDAC}">
              <c15:filteredCategoryTitle>
                <c15:cat>
                  <c:strRef>
                    <c:extLst>
                      <c:ext uri="{02D57815-91ED-43cb-92C2-25804820EDAC}">
                        <c15:formulaRef>
                          <c15:sqref>Sheet1!$A$1:$A$7</c15:sqref>
                        </c15:formulaRef>
                      </c:ext>
                    </c:extLst>
                    <c:strCache>
                      <c:ptCount val="5"/>
                      <c:pt idx="0">
                        <c:v>Update 1803</c:v>
                      </c:pt>
                      <c:pt idx="1">
                        <c:v>Update 1804</c:v>
                      </c:pt>
                      <c:pt idx="2">
                        <c:v>Update 1805</c:v>
                      </c:pt>
                      <c:pt idx="3">
                        <c:v>Update 1807</c:v>
                      </c:pt>
                      <c:pt idx="4">
                        <c:v>Update 1808</c:v>
                      </c:pt>
                    </c:strCache>
                  </c:strRef>
                </c15:cat>
              </c15:filteredCategoryTitle>
            </c:ext>
            <c:ext xmlns:c16="http://schemas.microsoft.com/office/drawing/2014/chart" uri="{C3380CC4-5D6E-409C-BE32-E72D297353CC}">
              <c16:uniqueId val="{00000000-3DAC-4015-BA5F-E8F314B8876B}"/>
            </c:ext>
          </c:extLst>
        </c:ser>
        <c:dLbls>
          <c:showLegendKey val="0"/>
          <c:showVal val="0"/>
          <c:showCatName val="0"/>
          <c:showSerName val="0"/>
          <c:showPercent val="0"/>
          <c:showBubbleSize val="0"/>
        </c:dLbls>
        <c:gapWidth val="182"/>
        <c:axId val="950174383"/>
        <c:axId val="923353311"/>
      </c:barChart>
      <c:catAx>
        <c:axId val="95017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353311"/>
        <c:crosses val="autoZero"/>
        <c:auto val="1"/>
        <c:lblAlgn val="ctr"/>
        <c:lblOffset val="100"/>
        <c:noMultiLvlLbl val="0"/>
      </c:catAx>
      <c:valAx>
        <c:axId val="9233533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0174383"/>
        <c:crosses val="autoZero"/>
        <c:crossBetween val="between"/>
      </c:valAx>
      <c:spPr>
        <a:noFill/>
        <a:ln>
          <a:noFill/>
        </a:ln>
        <a:effectLst/>
      </c:spPr>
    </c:plotArea>
    <c:plotVisOnly val="1"/>
    <c:dispBlanksAs val="gap"/>
    <c:showDLblsOverMax val="0"/>
  </c:chart>
  <c:spPr>
    <a:noFill/>
    <a:ln>
      <a:solidFill>
        <a:schemeClr val="accent2">
          <a:lumMod val="90000"/>
          <a:lumOff val="10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 taken to apply Updates (hours) – 12 Nodes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val>
            <c:numRef>
              <c:f>Sheet1!$B$1:$B$5</c:f>
              <c:numCache>
                <c:formatCode>General</c:formatCode>
                <c:ptCount val="5"/>
                <c:pt idx="0">
                  <c:v>23.1</c:v>
                </c:pt>
                <c:pt idx="1">
                  <c:v>23.75</c:v>
                </c:pt>
                <c:pt idx="2">
                  <c:v>27.9</c:v>
                </c:pt>
                <c:pt idx="3">
                  <c:v>33.1</c:v>
                </c:pt>
                <c:pt idx="4">
                  <c:v>35.5</c:v>
                </c:pt>
              </c:numCache>
            </c:numRef>
          </c:val>
          <c:extLst>
            <c:ext xmlns:c15="http://schemas.microsoft.com/office/drawing/2012/chart" uri="{02D57815-91ED-43cb-92C2-25804820EDAC}">
              <c15:filteredCategoryTitle>
                <c15:cat>
                  <c:strRef>
                    <c:extLst>
                      <c:ext uri="{02D57815-91ED-43cb-92C2-25804820EDAC}">
                        <c15:formulaRef>
                          <c15:sqref>Sheet1!$A$1:$A$5</c15:sqref>
                        </c15:formulaRef>
                      </c:ext>
                    </c:extLst>
                    <c:strCache>
                      <c:ptCount val="5"/>
                      <c:pt idx="0">
                        <c:v>Update 1803</c:v>
                      </c:pt>
                      <c:pt idx="1">
                        <c:v>Update 1804</c:v>
                      </c:pt>
                      <c:pt idx="2">
                        <c:v>Update 1805</c:v>
                      </c:pt>
                      <c:pt idx="3">
                        <c:v>Update 1807</c:v>
                      </c:pt>
                      <c:pt idx="4">
                        <c:v>Update 1808</c:v>
                      </c:pt>
                    </c:strCache>
                  </c:strRef>
                </c15:cat>
              </c15:filteredCategoryTitle>
            </c:ext>
            <c:ext xmlns:c16="http://schemas.microsoft.com/office/drawing/2014/chart" uri="{C3380CC4-5D6E-409C-BE32-E72D297353CC}">
              <c16:uniqueId val="{00000000-3E3A-4A12-8099-408CCCD56AA5}"/>
            </c:ext>
          </c:extLst>
        </c:ser>
        <c:dLbls>
          <c:showLegendKey val="0"/>
          <c:showVal val="0"/>
          <c:showCatName val="0"/>
          <c:showSerName val="0"/>
          <c:showPercent val="0"/>
          <c:showBubbleSize val="0"/>
        </c:dLbls>
        <c:gapWidth val="219"/>
        <c:axId val="1423099951"/>
        <c:axId val="955095455"/>
      </c:barChart>
      <c:catAx>
        <c:axId val="14230999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5095455"/>
        <c:crosses val="autoZero"/>
        <c:auto val="1"/>
        <c:lblAlgn val="ctr"/>
        <c:lblOffset val="100"/>
        <c:noMultiLvlLbl val="0"/>
      </c:catAx>
      <c:valAx>
        <c:axId val="9550954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3099951"/>
        <c:crosses val="autoZero"/>
        <c:crossBetween val="between"/>
      </c:valAx>
      <c:spPr>
        <a:noFill/>
        <a:ln>
          <a:noFill/>
        </a:ln>
        <a:effectLst/>
      </c:spPr>
    </c:plotArea>
    <c:plotVisOnly val="1"/>
    <c:dispBlanksAs val="gap"/>
    <c:showDLblsOverMax val="0"/>
  </c:chart>
  <c:spPr>
    <a:noFill/>
    <a:ln>
      <a:solidFill>
        <a:schemeClr val="accent2">
          <a:lumMod val="90000"/>
          <a:lumOff val="1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96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372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52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34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81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2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0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4D3C8-A569-4144-AAEE-188D10BED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37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AE52FC2-634F-429D-974D-9B0BEA2DAA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5043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485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CEFC904-F7D7-4C73-A54A-291812A1F778}" type="datetime8">
              <a:rPr kumimoji="0" lang="en-US" sz="1800" b="0" i="0" u="none" strike="noStrike" kern="0" cap="none" spc="0" normalizeH="0" baseline="0" noProof="0" smtClean="0">
                <a:ln>
                  <a:noFill/>
                </a:ln>
                <a:solidFill>
                  <a:sysClr val="windowText" lastClr="000000"/>
                </a:solidFill>
                <a:effectLst/>
                <a:uLnTx/>
                <a:uFillTx/>
              </a:rPr>
              <a:t>3/5/2020 1:48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73304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3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20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1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3/5/2020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3571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0750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2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2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263037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4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97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954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332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62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360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41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07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701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132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37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19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F390F0-9202-4AD0-9BA1-2F64F61D0D8E}" type="datetime8">
              <a:rPr lang="en-US" smtClean="0"/>
              <a:t>3/5/2020 1:48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97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906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812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1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88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89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2B9915-9D5F-422C-9E67-040221F58B43}" type="slidenum">
              <a:rPr lang="en-US" smtClean="0"/>
              <a:t>5</a:t>
            </a:fld>
            <a:endParaRPr lang="en-US"/>
          </a:p>
        </p:txBody>
      </p:sp>
    </p:spTree>
    <p:extLst>
      <p:ext uri="{BB962C8B-B14F-4D97-AF65-F5344CB8AC3E}">
        <p14:creationId xmlns:p14="http://schemas.microsoft.com/office/powerpoint/2010/main" val="294559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78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70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27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3/5/2020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46177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bin"/><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bin"/><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948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50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52643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475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1307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4" y="1"/>
            <a:ext cx="6996112" cy="6995517"/>
          </a:xfrm>
          <a:prstGeom prst="rect">
            <a:avLst/>
          </a:prstGeom>
        </p:spPr>
      </p:pic>
    </p:spTree>
    <p:extLst>
      <p:ext uri="{BB962C8B-B14F-4D97-AF65-F5344CB8AC3E}">
        <p14:creationId xmlns:p14="http://schemas.microsoft.com/office/powerpoint/2010/main" val="3779250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5431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949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041648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99676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353535"/>
                </a:solidFill>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rgbClr val="353535"/>
                </a:solidFill>
              </a:defRPr>
            </a:lvl1pPr>
            <a:lvl2pPr>
              <a:defRPr>
                <a:solidFill>
                  <a:srgbClr val="353535"/>
                </a:solidFill>
              </a:defRPr>
            </a:lvl2pPr>
            <a:lvl3pPr>
              <a:defRPr>
                <a:solidFill>
                  <a:srgbClr val="353535"/>
                </a:solidFill>
              </a:defRPr>
            </a:lvl3pPr>
            <a:lvl4pPr>
              <a:defRPr>
                <a:solidFill>
                  <a:srgbClr val="353535"/>
                </a:solidFill>
              </a:defRPr>
            </a:lvl4pPr>
            <a:lvl5pPr>
              <a:defRPr>
                <a:solidFill>
                  <a:srgbClr val="35353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9645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988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03628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42935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674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5578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3496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2452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3793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6720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5918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3982-51B2-4387-9725-27D2EC32646F}"/>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66F0484-132F-457B-BE2E-AA274646FDF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70260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4DD4-0706-4F9E-864D-177FCE940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55145-620B-4936-8E8A-D52285251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890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BEAC-D136-4C76-B8A4-A38E6FA31FB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72828142-A0F5-4BC6-83E5-6077B2CED6B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17364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CAE9-2F13-4811-834F-A38482C142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396F8-5E2B-4984-9B42-4E17EA77A728}"/>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8F06D9-82CD-4D1B-B24A-55565DB98AFD}"/>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87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8667-5265-4337-8C79-02800A43DB56}"/>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E8AD0-CA1F-4798-B905-D29EAC807C8A}"/>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82B3CD1-0BA8-4D33-9004-35715DBB3C42}"/>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0E4465-45F7-48A8-A7CD-7A88ECEF7BF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04719991-E4F0-4A43-BC5F-30B7D1A431C8}"/>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1522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F01D-B53E-4481-A863-B0F329FC80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5072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314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E26F-F3C6-4B82-9F22-61A2BD7975B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2F88F272-D984-4393-A855-8EA0674703D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30AA54-D241-4AAE-B05B-B94210A7DA2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9294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3A26-E534-4479-B128-A52D6346A31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4307659-6FB6-43D2-8C53-AA30661D4593}"/>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CF04E4E0-66E1-4789-B916-C00B3D7CC7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1853505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41A1-7832-4DE2-B4C7-510D2BDCA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7CA93C-9694-43E4-A34D-BCC84AAC3B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7061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ACBE4-8938-4EA6-A7D9-0153D6635903}"/>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A19F1F-1A22-4A4E-A6CC-9BFE9E479DE7}"/>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406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137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784204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8582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587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882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69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44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1341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820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5617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6045664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33019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9337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85094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3108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8568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582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0298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176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6681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961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D569-74DC-45E6-A3EE-C54818C7E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1CAE9-C810-420F-9E6A-32408FC45E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1E195-CE7B-4162-B76E-582E0B50901B}"/>
              </a:ext>
            </a:extLst>
          </p:cNvPr>
          <p:cNvSpPr>
            <a:spLocks noGrp="1"/>
          </p:cNvSpPr>
          <p:nvPr>
            <p:ph type="dt" sz="half" idx="10"/>
          </p:nvPr>
        </p:nvSpPr>
        <p:spPr/>
        <p:txBody>
          <a:bodyPr/>
          <a:lstStyle/>
          <a:p>
            <a:fld id="{B1A864BF-DBB7-404D-AA51-7DB66BCCF076}" type="datetimeFigureOut">
              <a:rPr lang="en-US" smtClean="0"/>
              <a:t>3/5/2020</a:t>
            </a:fld>
            <a:endParaRPr lang="en-US"/>
          </a:p>
        </p:txBody>
      </p:sp>
      <p:sp>
        <p:nvSpPr>
          <p:cNvPr id="5" name="Footer Placeholder 4">
            <a:extLst>
              <a:ext uri="{FF2B5EF4-FFF2-40B4-BE49-F238E27FC236}">
                <a16:creationId xmlns:a16="http://schemas.microsoft.com/office/drawing/2014/main" id="{DA419AD2-6509-4CC9-A470-CD620881E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2F182-B5F8-4B7E-A4D5-1F222EB8259C}"/>
              </a:ext>
            </a:extLst>
          </p:cNvPr>
          <p:cNvSpPr>
            <a:spLocks noGrp="1"/>
          </p:cNvSpPr>
          <p:nvPr>
            <p:ph type="sldNum" sz="quarter" idx="12"/>
          </p:nvPr>
        </p:nvSpPr>
        <p:spPr/>
        <p:txBody>
          <a:bodyPr/>
          <a:lstStyle/>
          <a:p>
            <a:fld id="{5264F689-18C1-4842-A3AB-551FB5F819EC}" type="slidenum">
              <a:rPr lang="en-US" smtClean="0"/>
              <a:t>‹#›</a:t>
            </a:fld>
            <a:endParaRPr lang="en-US"/>
          </a:p>
        </p:txBody>
      </p:sp>
    </p:spTree>
    <p:extLst>
      <p:ext uri="{BB962C8B-B14F-4D97-AF65-F5344CB8AC3E}">
        <p14:creationId xmlns:p14="http://schemas.microsoft.com/office/powerpoint/2010/main" val="14390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1514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7.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474" r:id="rId3"/>
    <p:sldLayoutId id="2147484250" r:id="rId4"/>
    <p:sldLayoutId id="2147484251" r:id="rId5"/>
    <p:sldLayoutId id="2147484299" r:id="rId6"/>
    <p:sldLayoutId id="2147484263" r:id="rId7"/>
    <p:sldLayoutId id="2147484517" r:id="rId8"/>
    <p:sldLayoutId id="2147484541" r:id="rId9"/>
    <p:sldLayoutId id="2147484555" r:id="rId10"/>
    <p:sldLayoutId id="2147484556"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5008236"/>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7A4A5-4EC4-455B-A1DD-74EF96D61D4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D4333B-E564-4759-BD0B-DF0756E6B6E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46451"/>
      </p:ext>
    </p:extLst>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23477"/>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6" r:id="rId19"/>
    <p:sldLayoutId id="2147484577" r:id="rId20"/>
    <p:sldLayoutId id="2147484578"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zure-stack/azure-stack-servicing-policy#update-package-type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upport.microsoft.com/en-us/help/4468920/azure-stack-hotfix-1-1808-5-110"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aka.ms/azurestackupdat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62.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aka.ms/azurestackupdatedownload"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2.bin"/><Relationship Id="rId5" Type="http://schemas.openxmlformats.org/officeDocument/2006/relationships/hyperlink" Target="https://docs.microsoft.com/en-us/azure/azure-stack/azure-stack-update-1809" TargetMode="External"/><Relationship Id="rId4" Type="http://schemas.openxmlformats.org/officeDocument/2006/relationships/hyperlink" Target="https://docs.microsoft.com/en-us/azure/azure-stack/azure-stack-update-18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bin"/><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bin"/><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7.bin"/><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bin"/><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0.bin"/><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1.bin"/><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2.bin"/><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zure/AzureStack-Tools/tree/master/Infrastructure"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5.bin"/><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Managing Microsoft Azure Stack Hub</a:t>
            </a:r>
            <a:endParaRPr lang="en-US" dirty="0"/>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en-US" sz="2800" dirty="0"/>
              <a:t>Patching the Microsoft Azure Stack Hub Infrastructure</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3050" y="50974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348FE3-EA6B-42A1-89FE-75CA247C6F29}"/>
              </a:ext>
            </a:extLst>
          </p:cNvPr>
          <p:cNvSpPr>
            <a:spLocks noGrp="1"/>
          </p:cNvSpPr>
          <p:nvPr>
            <p:ph type="title"/>
          </p:nvPr>
        </p:nvSpPr>
        <p:spPr/>
        <p:txBody>
          <a:bodyPr/>
          <a:lstStyle/>
          <a:p>
            <a:r>
              <a:rPr lang="en-US" dirty="0"/>
              <a:t>Package types</a:t>
            </a:r>
          </a:p>
        </p:txBody>
      </p:sp>
      <p:sp>
        <p:nvSpPr>
          <p:cNvPr id="4" name="Text Placeholder 3">
            <a:extLst>
              <a:ext uri="{FF2B5EF4-FFF2-40B4-BE49-F238E27FC236}">
                <a16:creationId xmlns:a16="http://schemas.microsoft.com/office/drawing/2014/main" id="{1811E023-F7A9-4307-BA36-5210A078C81B}"/>
              </a:ext>
            </a:extLst>
          </p:cNvPr>
          <p:cNvSpPr>
            <a:spLocks noGrp="1"/>
          </p:cNvSpPr>
          <p:nvPr>
            <p:ph type="body" sz="quarter" idx="10"/>
          </p:nvPr>
        </p:nvSpPr>
        <p:spPr>
          <a:xfrm>
            <a:off x="275482" y="1212850"/>
            <a:ext cx="11887100" cy="4384918"/>
          </a:xfrm>
        </p:spPr>
        <p:txBody>
          <a:bodyPr/>
          <a:lstStyle/>
          <a:p>
            <a:r>
              <a:rPr lang="en-US" sz="2856" dirty="0">
                <a:latin typeface="+mn-lt"/>
              </a:rPr>
              <a:t>Azure Stack Hub knows two streams of update packages for integrated systems. Microsoft software updates, and updates that are specific to your hardware vendor, such as drivers and firmware. </a:t>
            </a:r>
          </a:p>
          <a:p>
            <a:endParaRPr lang="en-US" sz="2856" dirty="0">
              <a:latin typeface="+mn-lt"/>
            </a:endParaRPr>
          </a:p>
          <a:p>
            <a:r>
              <a:rPr lang="en-US" sz="2856" dirty="0">
                <a:latin typeface="+mn-lt"/>
              </a:rPr>
              <a:t>Microsoft Updates are deployed through Azure Stack Hub. OEM hardware vendor provided updates and firmware updates are deployed through the Hardware Lifecycle Host (HLH) or a vendor specific Solution. </a:t>
            </a:r>
          </a:p>
          <a:p>
            <a:endParaRPr lang="en-US" sz="2040" dirty="0">
              <a:latin typeface="+mn-lt"/>
            </a:endParaRPr>
          </a:p>
          <a:p>
            <a:r>
              <a:rPr lang="en-US" sz="2040" b="1" dirty="0">
                <a:latin typeface="+mn-lt"/>
              </a:rPr>
              <a:t>Source</a:t>
            </a:r>
            <a:r>
              <a:rPr lang="en-US" sz="2040" dirty="0">
                <a:latin typeface="+mn-lt"/>
              </a:rPr>
              <a:t> </a:t>
            </a:r>
          </a:p>
          <a:p>
            <a:pPr marL="349724" indent="-349724">
              <a:buFont typeface="Arial" panose="020B0604020202020204" pitchFamily="34" charset="0"/>
              <a:buChar char="•"/>
            </a:pPr>
            <a:r>
              <a:rPr lang="en-US" sz="1836" b="1" dirty="0">
                <a:latin typeface="+mn-lt"/>
              </a:rPr>
              <a:t>Azure Stack Hub servicing policy</a:t>
            </a:r>
            <a:br>
              <a:rPr lang="en-US" sz="1836" u="sng" dirty="0">
                <a:latin typeface="+mn-lt"/>
                <a:hlinkClick r:id="rId3"/>
              </a:rPr>
            </a:br>
            <a:r>
              <a:rPr lang="en-US" sz="1836" u="sng" dirty="0">
                <a:latin typeface="+mn-lt"/>
                <a:hlinkClick r:id="rId3"/>
              </a:rPr>
              <a:t>https://docs.microsoft.com/en-us/azure/azure-stack/azure-stack-servicing-policy#update-package-types</a:t>
            </a:r>
            <a:endParaRPr lang="en-US" sz="1836" dirty="0">
              <a:latin typeface="+mn-lt"/>
            </a:endParaRPr>
          </a:p>
        </p:txBody>
      </p:sp>
    </p:spTree>
    <p:extLst>
      <p:ext uri="{BB962C8B-B14F-4D97-AF65-F5344CB8AC3E}">
        <p14:creationId xmlns:p14="http://schemas.microsoft.com/office/powerpoint/2010/main" val="17851564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4F2FC-3257-4435-90C7-36312B675D96}"/>
              </a:ext>
            </a:extLst>
          </p:cNvPr>
          <p:cNvSpPr>
            <a:spLocks noGrp="1"/>
          </p:cNvSpPr>
          <p:nvPr>
            <p:ph type="title"/>
          </p:nvPr>
        </p:nvSpPr>
        <p:spPr/>
        <p:txBody>
          <a:bodyPr/>
          <a:lstStyle/>
          <a:p>
            <a:r>
              <a:rPr lang="en-US" dirty="0"/>
              <a:t>Package types</a:t>
            </a:r>
          </a:p>
        </p:txBody>
      </p:sp>
      <p:sp>
        <p:nvSpPr>
          <p:cNvPr id="5" name="Text Placeholder 4">
            <a:extLst>
              <a:ext uri="{FF2B5EF4-FFF2-40B4-BE49-F238E27FC236}">
                <a16:creationId xmlns:a16="http://schemas.microsoft.com/office/drawing/2014/main" id="{DE18C962-5F4A-4534-803B-89BD585628B7}"/>
              </a:ext>
            </a:extLst>
          </p:cNvPr>
          <p:cNvSpPr>
            <a:spLocks noGrp="1"/>
          </p:cNvSpPr>
          <p:nvPr>
            <p:ph type="body" sz="quarter" idx="10"/>
          </p:nvPr>
        </p:nvSpPr>
        <p:spPr>
          <a:xfrm>
            <a:off x="275482" y="1211287"/>
            <a:ext cx="5485621" cy="4222181"/>
          </a:xfrm>
        </p:spPr>
        <p:txBody>
          <a:bodyPr/>
          <a:lstStyle/>
          <a:p>
            <a:r>
              <a:rPr lang="en-US" sz="2448" b="1" dirty="0"/>
              <a:t>Microsoft software updates</a:t>
            </a:r>
            <a:endParaRPr lang="en-US" sz="2448" dirty="0"/>
          </a:p>
          <a:p>
            <a:r>
              <a:rPr lang="en-US" sz="2448" dirty="0"/>
              <a:t>Microsoft is responsible for the end-to-end servicing lifecycle for the Microsoft software update packages. </a:t>
            </a:r>
          </a:p>
          <a:p>
            <a:r>
              <a:rPr lang="en-US" sz="2448" dirty="0"/>
              <a:t>These packages can include the latest Windows Server security updates, non-security updates, and Azure Stack Hub feature updates for all physical hosts, Service Fabric applications and runtimes, and all infrastructure virtual machines and their associated services</a:t>
            </a:r>
          </a:p>
        </p:txBody>
      </p:sp>
      <p:sp>
        <p:nvSpPr>
          <p:cNvPr id="6" name="Text Placeholder 5">
            <a:extLst>
              <a:ext uri="{FF2B5EF4-FFF2-40B4-BE49-F238E27FC236}">
                <a16:creationId xmlns:a16="http://schemas.microsoft.com/office/drawing/2014/main" id="{7B6328A2-D908-4889-9281-A15ACAE89C62}"/>
              </a:ext>
            </a:extLst>
          </p:cNvPr>
          <p:cNvSpPr>
            <a:spLocks noGrp="1"/>
          </p:cNvSpPr>
          <p:nvPr>
            <p:ph type="body" sz="quarter" idx="11"/>
          </p:nvPr>
        </p:nvSpPr>
        <p:spPr>
          <a:xfrm>
            <a:off x="6152885" y="1211286"/>
            <a:ext cx="6008110" cy="5154820"/>
          </a:xfrm>
        </p:spPr>
        <p:txBody>
          <a:bodyPr/>
          <a:lstStyle/>
          <a:p>
            <a:r>
              <a:rPr lang="en-US" sz="2448" b="1" dirty="0"/>
              <a:t>OEM hardware vendor-provided updates</a:t>
            </a:r>
            <a:endParaRPr lang="en-US" sz="2448" dirty="0"/>
          </a:p>
          <a:p>
            <a:r>
              <a:rPr lang="en-US" sz="2448" dirty="0"/>
              <a:t>Azure Stack Hub hardware partners are responsible for the end-to-end servicing lifecycle (including guidance) for the hardware-related firmware and driver update packages. </a:t>
            </a:r>
          </a:p>
          <a:p>
            <a:r>
              <a:rPr lang="en-US" sz="2448" dirty="0"/>
              <a:t>In addition, Azure Stack Hub hardware partners own and maintain guidance for all software and hardware on the hardware lifecycle host.</a:t>
            </a:r>
          </a:p>
          <a:p>
            <a:r>
              <a:rPr lang="en-US" sz="2448" dirty="0"/>
              <a:t>The OEM hardware vendor hosts these update packages on their own download site.</a:t>
            </a:r>
          </a:p>
        </p:txBody>
      </p:sp>
    </p:spTree>
    <p:extLst>
      <p:ext uri="{BB962C8B-B14F-4D97-AF65-F5344CB8AC3E}">
        <p14:creationId xmlns:p14="http://schemas.microsoft.com/office/powerpoint/2010/main" val="11621151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BC2A4-6691-421E-BC7D-EA3415A51050}"/>
              </a:ext>
            </a:extLst>
          </p:cNvPr>
          <p:cNvSpPr>
            <a:spLocks noGrp="1"/>
          </p:cNvSpPr>
          <p:nvPr>
            <p:ph type="title"/>
          </p:nvPr>
        </p:nvSpPr>
        <p:spPr/>
        <p:txBody>
          <a:bodyPr/>
          <a:lstStyle/>
          <a:p>
            <a:r>
              <a:rPr lang="en-US" dirty="0"/>
              <a:t>Release cadence</a:t>
            </a:r>
          </a:p>
        </p:txBody>
      </p:sp>
      <p:sp>
        <p:nvSpPr>
          <p:cNvPr id="4" name="Text Placeholder 3">
            <a:extLst>
              <a:ext uri="{FF2B5EF4-FFF2-40B4-BE49-F238E27FC236}">
                <a16:creationId xmlns:a16="http://schemas.microsoft.com/office/drawing/2014/main" id="{A7213C60-450B-4C9A-BD3D-DCD96C824E20}"/>
              </a:ext>
            </a:extLst>
          </p:cNvPr>
          <p:cNvSpPr>
            <a:spLocks noGrp="1"/>
          </p:cNvSpPr>
          <p:nvPr>
            <p:ph type="body" sz="quarter" idx="10"/>
          </p:nvPr>
        </p:nvSpPr>
        <p:spPr>
          <a:xfrm>
            <a:off x="275482" y="1212850"/>
            <a:ext cx="11887100" cy="5731056"/>
          </a:xfrm>
        </p:spPr>
        <p:txBody>
          <a:bodyPr/>
          <a:lstStyle/>
          <a:p>
            <a:r>
              <a:rPr lang="en-US" sz="2800" b="1" dirty="0">
                <a:latin typeface="+mn-lt"/>
              </a:rPr>
              <a:t>Microsoft Updates</a:t>
            </a:r>
          </a:p>
          <a:p>
            <a:r>
              <a:rPr lang="en-US" sz="2600" dirty="0">
                <a:latin typeface="+mn-lt"/>
              </a:rPr>
              <a:t>Microsoft will release update packages for Azure Stack Hub integrated systems on a regular cadence that will typically fall on the </a:t>
            </a:r>
            <a:r>
              <a:rPr lang="en-US" sz="2600" b="1" dirty="0">
                <a:latin typeface="+mn-lt"/>
              </a:rPr>
              <a:t>fourth Tuesday of every month. </a:t>
            </a:r>
            <a:r>
              <a:rPr lang="en-US" sz="2600" dirty="0">
                <a:latin typeface="+mn-lt"/>
              </a:rPr>
              <a:t>Some months may not have an update.</a:t>
            </a:r>
          </a:p>
          <a:p>
            <a:endParaRPr lang="en-US" sz="2856" dirty="0">
              <a:latin typeface="+mn-lt"/>
            </a:endParaRPr>
          </a:p>
          <a:p>
            <a:r>
              <a:rPr lang="en-US" sz="2800" b="1" dirty="0">
                <a:latin typeface="+mn-lt"/>
              </a:rPr>
              <a:t>Microsoft Hotfixes</a:t>
            </a:r>
          </a:p>
          <a:p>
            <a:r>
              <a:rPr lang="en-US" sz="2600" dirty="0">
                <a:latin typeface="+mn-lt"/>
              </a:rPr>
              <a:t>Occasionally, Microsoft provides hotfixes for Azure Stack Hub that address a specific issue that is often preventative or time-sensitive. Each hotfix is released with a corresponding Knowledge Base article that details the issue, cause, and resolution. Hotfixes are downloaded and installed just like the regular full update packages for Azure Stack Hub. However, unlike a full update, hotfixes can install in minutes. </a:t>
            </a:r>
          </a:p>
          <a:p>
            <a:r>
              <a:rPr lang="en-US" sz="2600" dirty="0">
                <a:latin typeface="+mn-lt"/>
              </a:rPr>
              <a:t>For example - </a:t>
            </a:r>
            <a:r>
              <a:rPr lang="en-US" sz="2600" dirty="0">
                <a:latin typeface="+mn-lt"/>
                <a:hlinkClick r:id="rId3"/>
              </a:rPr>
              <a:t>https://support.microsoft.com/en-us/help/4468920/azure-stack-hotfix-1-1808-5-110</a:t>
            </a:r>
            <a:r>
              <a:rPr lang="en-US" sz="2600" dirty="0">
                <a:latin typeface="+mn-lt"/>
              </a:rPr>
              <a:t> </a:t>
            </a:r>
          </a:p>
        </p:txBody>
      </p:sp>
    </p:spTree>
    <p:extLst>
      <p:ext uri="{BB962C8B-B14F-4D97-AF65-F5344CB8AC3E}">
        <p14:creationId xmlns:p14="http://schemas.microsoft.com/office/powerpoint/2010/main" val="17780689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BC2A4-6691-421E-BC7D-EA3415A51050}"/>
              </a:ext>
            </a:extLst>
          </p:cNvPr>
          <p:cNvSpPr>
            <a:spLocks noGrp="1"/>
          </p:cNvSpPr>
          <p:nvPr>
            <p:ph type="title"/>
          </p:nvPr>
        </p:nvSpPr>
        <p:spPr/>
        <p:txBody>
          <a:bodyPr/>
          <a:lstStyle/>
          <a:p>
            <a:r>
              <a:rPr lang="en-US" dirty="0"/>
              <a:t>Release cadence</a:t>
            </a:r>
          </a:p>
        </p:txBody>
      </p:sp>
      <p:sp>
        <p:nvSpPr>
          <p:cNvPr id="4" name="Text Placeholder 3">
            <a:extLst>
              <a:ext uri="{FF2B5EF4-FFF2-40B4-BE49-F238E27FC236}">
                <a16:creationId xmlns:a16="http://schemas.microsoft.com/office/drawing/2014/main" id="{A7213C60-450B-4C9A-BD3D-DCD96C824E20}"/>
              </a:ext>
            </a:extLst>
          </p:cNvPr>
          <p:cNvSpPr>
            <a:spLocks noGrp="1"/>
          </p:cNvSpPr>
          <p:nvPr>
            <p:ph type="body" sz="quarter" idx="10"/>
          </p:nvPr>
        </p:nvSpPr>
        <p:spPr>
          <a:xfrm>
            <a:off x="275482" y="1212850"/>
            <a:ext cx="5714155" cy="5195077"/>
          </a:xfrm>
        </p:spPr>
        <p:txBody>
          <a:bodyPr/>
          <a:lstStyle/>
          <a:p>
            <a:r>
              <a:rPr lang="en-US" sz="2856" b="1" dirty="0">
                <a:latin typeface="+mn-lt"/>
              </a:rPr>
              <a:t>OEM Updates</a:t>
            </a:r>
          </a:p>
          <a:p>
            <a:r>
              <a:rPr lang="en-US" sz="2856" dirty="0">
                <a:latin typeface="+mn-lt"/>
              </a:rPr>
              <a:t>Ask your OEM about their specific notification process to help make sure update notifications reach your organization, or check Microsoft’s release notes for more information about specific releases.</a:t>
            </a:r>
          </a:p>
          <a:p>
            <a:endParaRPr lang="en-US" sz="2856" dirty="0">
              <a:latin typeface="+mn-lt"/>
            </a:endParaRPr>
          </a:p>
          <a:p>
            <a:r>
              <a:rPr lang="en-US" sz="2856" dirty="0">
                <a:latin typeface="+mn-lt"/>
              </a:rPr>
              <a:t>OEMs have their own release cycle for firmware, driver and other updates.</a:t>
            </a:r>
          </a:p>
        </p:txBody>
      </p:sp>
      <p:pic>
        <p:nvPicPr>
          <p:cNvPr id="2" name="Picture 1">
            <a:extLst>
              <a:ext uri="{FF2B5EF4-FFF2-40B4-BE49-F238E27FC236}">
                <a16:creationId xmlns:a16="http://schemas.microsoft.com/office/drawing/2014/main" id="{BFBB8B29-B6F1-4621-9AE4-691B6C2BF3B9}"/>
              </a:ext>
            </a:extLst>
          </p:cNvPr>
          <p:cNvPicPr>
            <a:picLocks noChangeAspect="1"/>
          </p:cNvPicPr>
          <p:nvPr/>
        </p:nvPicPr>
        <p:blipFill>
          <a:blip r:embed="rId3"/>
          <a:stretch>
            <a:fillRect/>
          </a:stretch>
        </p:blipFill>
        <p:spPr>
          <a:xfrm>
            <a:off x="6446839" y="1401762"/>
            <a:ext cx="5378046" cy="4191000"/>
          </a:xfrm>
          <a:prstGeom prst="rect">
            <a:avLst/>
          </a:prstGeom>
          <a:ln>
            <a:solidFill>
              <a:schemeClr val="accent1"/>
            </a:solidFill>
          </a:ln>
        </p:spPr>
      </p:pic>
      <p:sp>
        <p:nvSpPr>
          <p:cNvPr id="6" name="TextBox 5">
            <a:extLst>
              <a:ext uri="{FF2B5EF4-FFF2-40B4-BE49-F238E27FC236}">
                <a16:creationId xmlns:a16="http://schemas.microsoft.com/office/drawing/2014/main" id="{060828F7-0E48-47F2-B211-E7829FBF2D34}"/>
              </a:ext>
            </a:extLst>
          </p:cNvPr>
          <p:cNvSpPr txBox="1"/>
          <p:nvPr/>
        </p:nvSpPr>
        <p:spPr>
          <a:xfrm>
            <a:off x="6294437" y="5592762"/>
            <a:ext cx="4495800"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Example from HPE</a:t>
            </a:r>
          </a:p>
        </p:txBody>
      </p:sp>
    </p:spTree>
    <p:extLst>
      <p:ext uri="{BB962C8B-B14F-4D97-AF65-F5344CB8AC3E}">
        <p14:creationId xmlns:p14="http://schemas.microsoft.com/office/powerpoint/2010/main" val="1184320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D1FB-D9D6-40E8-B969-58E77C88D603}"/>
              </a:ext>
            </a:extLst>
          </p:cNvPr>
          <p:cNvSpPr>
            <a:spLocks noGrp="1"/>
          </p:cNvSpPr>
          <p:nvPr>
            <p:ph type="title"/>
          </p:nvPr>
        </p:nvSpPr>
        <p:spPr/>
        <p:txBody>
          <a:bodyPr/>
          <a:lstStyle/>
          <a:p>
            <a:r>
              <a:rPr lang="en-US" dirty="0"/>
              <a:t>Package versioning</a:t>
            </a:r>
          </a:p>
        </p:txBody>
      </p:sp>
      <p:sp>
        <p:nvSpPr>
          <p:cNvPr id="5" name="Text Placeholder 4">
            <a:extLst>
              <a:ext uri="{FF2B5EF4-FFF2-40B4-BE49-F238E27FC236}">
                <a16:creationId xmlns:a16="http://schemas.microsoft.com/office/drawing/2014/main" id="{C59614AD-FE51-493E-8AB0-1C3789AE81FF}"/>
              </a:ext>
            </a:extLst>
          </p:cNvPr>
          <p:cNvSpPr>
            <a:spLocks noGrp="1"/>
          </p:cNvSpPr>
          <p:nvPr>
            <p:ph type="body" sz="quarter" idx="10"/>
          </p:nvPr>
        </p:nvSpPr>
        <p:spPr>
          <a:xfrm>
            <a:off x="275482" y="1212851"/>
            <a:ext cx="11887100" cy="4159472"/>
          </a:xfrm>
        </p:spPr>
        <p:txBody>
          <a:bodyPr/>
          <a:lstStyle/>
          <a:p>
            <a:r>
              <a:rPr lang="en-US" sz="2448">
                <a:latin typeface="+mn-lt"/>
              </a:rPr>
              <a:t>Microsoft update packages have the following naming convention to easily identify the release date:</a:t>
            </a:r>
          </a:p>
          <a:p>
            <a:endParaRPr lang="en-US" sz="2448">
              <a:latin typeface="+mn-lt"/>
            </a:endParaRPr>
          </a:p>
          <a:p>
            <a:pPr lvl="1"/>
            <a:r>
              <a:rPr lang="en-US" sz="2448" i="1" err="1"/>
              <a:t>MajorProductVersion.</a:t>
            </a:r>
            <a:r>
              <a:rPr lang="en-US" sz="2448" i="1" dirty="0" err="1"/>
              <a:t>YYMM</a:t>
            </a:r>
            <a:r>
              <a:rPr lang="en-US" sz="2448" i="1" err="1"/>
              <a:t>.</a:t>
            </a:r>
            <a:r>
              <a:rPr lang="en-US" sz="2448" i="1" dirty="0" err="1"/>
              <a:t>MinorVersion</a:t>
            </a:r>
            <a:r>
              <a:rPr lang="en-US" sz="2448" i="1" err="1"/>
              <a:t>.BuildNumber</a:t>
            </a:r>
            <a:endParaRPr lang="en-US" sz="2448" i="1"/>
          </a:p>
          <a:p>
            <a:pPr lvl="1"/>
            <a:endParaRPr lang="en-US" sz="2448" dirty="0">
              <a:latin typeface="+mn-lt"/>
            </a:endParaRPr>
          </a:p>
          <a:p>
            <a:r>
              <a:rPr lang="en-US" sz="2448">
                <a:latin typeface="+mn-lt"/>
              </a:rPr>
              <a:t>For example, the </a:t>
            </a:r>
            <a:r>
              <a:rPr lang="en-US" sz="2448" dirty="0">
                <a:latin typeface="+mn-lt"/>
              </a:rPr>
              <a:t>September 2018 release is </a:t>
            </a:r>
            <a:r>
              <a:rPr lang="en-US" sz="2448" b="1" dirty="0">
                <a:latin typeface="+mn-lt"/>
              </a:rPr>
              <a:t>1.1809.0.90</a:t>
            </a:r>
            <a:r>
              <a:rPr lang="en-US" sz="2448" dirty="0">
                <a:latin typeface="+mn-lt"/>
              </a:rPr>
              <a:t>. The</a:t>
            </a:r>
            <a:r>
              <a:rPr lang="en-US" sz="2448" b="1" dirty="0">
                <a:latin typeface="+mn-lt"/>
              </a:rPr>
              <a:t> </a:t>
            </a:r>
            <a:r>
              <a:rPr lang="en-US" sz="2448">
                <a:latin typeface="+mn-lt"/>
              </a:rPr>
              <a:t>first </a:t>
            </a:r>
            <a:r>
              <a:rPr lang="en-US" sz="2448" dirty="0">
                <a:latin typeface="+mn-lt"/>
              </a:rPr>
              <a:t>Hotfix for 1809 </a:t>
            </a:r>
            <a:r>
              <a:rPr lang="en-US" sz="2448">
                <a:latin typeface="+mn-lt"/>
              </a:rPr>
              <a:t>would </a:t>
            </a:r>
            <a:r>
              <a:rPr lang="en-US" sz="2448" dirty="0">
                <a:latin typeface="+mn-lt"/>
              </a:rPr>
              <a:t>be </a:t>
            </a:r>
            <a:r>
              <a:rPr lang="en-US" sz="2448" b="1" dirty="0">
                <a:latin typeface="+mn-lt"/>
              </a:rPr>
              <a:t>1.1809.1.x</a:t>
            </a:r>
          </a:p>
          <a:p>
            <a:endParaRPr lang="en-US" sz="2040">
              <a:latin typeface="+mn-lt"/>
            </a:endParaRPr>
          </a:p>
          <a:p>
            <a:r>
              <a:rPr lang="en-US" sz="2040" b="1" dirty="0">
                <a:latin typeface="+mn-lt"/>
              </a:rPr>
              <a:t>See </a:t>
            </a:r>
            <a:r>
              <a:rPr lang="en-US" sz="2040" b="1" dirty="0">
                <a:latin typeface="+mn-lt"/>
                <a:hlinkClick r:id="rId3"/>
              </a:rPr>
              <a:t>http://aka.ms/azurestackupdate</a:t>
            </a:r>
            <a:r>
              <a:rPr lang="en-US" sz="2040" b="1" dirty="0">
                <a:latin typeface="+mn-lt"/>
              </a:rPr>
              <a:t> for details.</a:t>
            </a:r>
            <a:endParaRPr lang="en-US" sz="1836" dirty="0">
              <a:latin typeface="+mn-lt"/>
            </a:endParaRPr>
          </a:p>
          <a:p>
            <a:endParaRPr lang="en-US">
              <a:latin typeface="+mn-lt"/>
            </a:endParaRPr>
          </a:p>
        </p:txBody>
      </p:sp>
    </p:spTree>
    <p:extLst>
      <p:ext uri="{BB962C8B-B14F-4D97-AF65-F5344CB8AC3E}">
        <p14:creationId xmlns:p14="http://schemas.microsoft.com/office/powerpoint/2010/main" val="32994302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2EA7-30FA-49BC-BF87-389B7D0C4703}"/>
              </a:ext>
            </a:extLst>
          </p:cNvPr>
          <p:cNvSpPr>
            <a:spLocks noGrp="1"/>
          </p:cNvSpPr>
          <p:nvPr>
            <p:ph type="title"/>
          </p:nvPr>
        </p:nvSpPr>
        <p:spPr/>
        <p:txBody>
          <a:bodyPr/>
          <a:lstStyle/>
          <a:p>
            <a:r>
              <a:rPr lang="en-US" dirty="0"/>
              <a:t>Package contents (1 of 2)</a:t>
            </a:r>
          </a:p>
        </p:txBody>
      </p:sp>
      <p:sp>
        <p:nvSpPr>
          <p:cNvPr id="3" name="Text Placeholder 2">
            <a:extLst>
              <a:ext uri="{FF2B5EF4-FFF2-40B4-BE49-F238E27FC236}">
                <a16:creationId xmlns:a16="http://schemas.microsoft.com/office/drawing/2014/main" id="{899E5F7D-D7B1-4A8A-AD25-01113CCE67D5}"/>
              </a:ext>
            </a:extLst>
          </p:cNvPr>
          <p:cNvSpPr>
            <a:spLocks noGrp="1"/>
          </p:cNvSpPr>
          <p:nvPr>
            <p:ph type="body" sz="quarter" idx="10"/>
          </p:nvPr>
        </p:nvSpPr>
        <p:spPr>
          <a:xfrm>
            <a:off x="275482" y="1212851"/>
            <a:ext cx="11887100" cy="3460983"/>
          </a:xfrm>
        </p:spPr>
        <p:txBody>
          <a:bodyPr/>
          <a:lstStyle/>
          <a:p>
            <a:r>
              <a:rPr lang="en-US" sz="2448">
                <a:latin typeface="+mn-lt"/>
              </a:rPr>
              <a:t>An update package typically consists of the following files:</a:t>
            </a:r>
          </a:p>
          <a:p>
            <a:pPr marL="582873" indent="-582873">
              <a:buFont typeface="Arial" panose="020B0604020202020204" pitchFamily="34" charset="0"/>
              <a:buChar char="•"/>
            </a:pPr>
            <a:r>
              <a:rPr lang="en-US" sz="2448">
                <a:latin typeface="+mn-lt"/>
              </a:rPr>
              <a:t>A self-extracting PackageName.exe file. This file contains the payload for the update, for example the latest cumulative update for Windows Server. </a:t>
            </a:r>
          </a:p>
          <a:p>
            <a:pPr marL="582873" indent="-582873">
              <a:buFont typeface="Arial" panose="020B0604020202020204" pitchFamily="34" charset="0"/>
              <a:buChar char="•"/>
            </a:pPr>
            <a:r>
              <a:rPr lang="en-US" sz="2448">
                <a:latin typeface="+mn-lt"/>
              </a:rPr>
              <a:t>Corresponding </a:t>
            </a:r>
            <a:r>
              <a:rPr lang="en-US" sz="2448" err="1">
                <a:latin typeface="+mn-lt"/>
              </a:rPr>
              <a:t>PackageName.bin</a:t>
            </a:r>
            <a:r>
              <a:rPr lang="en-US" sz="2448">
                <a:latin typeface="+mn-lt"/>
              </a:rPr>
              <a:t> files. These files provide compression for the payload that's associated with the PackageName.exe file. </a:t>
            </a:r>
          </a:p>
          <a:p>
            <a:pPr marL="582873" indent="-582873">
              <a:buFont typeface="Arial" panose="020B0604020202020204" pitchFamily="34" charset="0"/>
              <a:buChar char="•"/>
            </a:pPr>
            <a:r>
              <a:rPr lang="en-US" sz="2448">
                <a:latin typeface="+mn-lt"/>
              </a:rPr>
              <a:t>A Metadata.xml file. This file contains essential information about the update, for example the publisher, name, prerequisite, size, and support path URL.</a:t>
            </a:r>
          </a:p>
          <a:p>
            <a:endParaRPr lang="en-US">
              <a:latin typeface="+mn-lt"/>
            </a:endParaRPr>
          </a:p>
        </p:txBody>
      </p:sp>
      <p:pic>
        <p:nvPicPr>
          <p:cNvPr id="4" name="Picture 3">
            <a:extLst>
              <a:ext uri="{FF2B5EF4-FFF2-40B4-BE49-F238E27FC236}">
                <a16:creationId xmlns:a16="http://schemas.microsoft.com/office/drawing/2014/main" id="{662D8A67-F815-4876-A702-DF6D06550DD5}"/>
              </a:ext>
            </a:extLst>
          </p:cNvPr>
          <p:cNvPicPr/>
          <p:nvPr/>
        </p:nvPicPr>
        <p:blipFill rotWithShape="1">
          <a:blip r:embed="rId3"/>
          <a:srcRect l="13967" t="13440" r="34384" b="68976"/>
          <a:stretch/>
        </p:blipFill>
        <p:spPr bwMode="auto">
          <a:xfrm>
            <a:off x="3284763" y="4303003"/>
            <a:ext cx="5866948" cy="1785190"/>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6844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Package contents (2 of 2)</a:t>
            </a:r>
          </a:p>
        </p:txBody>
      </p:sp>
      <p:sp>
        <p:nvSpPr>
          <p:cNvPr id="3" name="Text Placeholder 2">
            <a:extLst>
              <a:ext uri="{FF2B5EF4-FFF2-40B4-BE49-F238E27FC236}">
                <a16:creationId xmlns:a16="http://schemas.microsoft.com/office/drawing/2014/main" id="{BD64DA2F-1E3D-446D-B9CB-D164951EF81E}"/>
              </a:ext>
            </a:extLst>
          </p:cNvPr>
          <p:cNvSpPr>
            <a:spLocks noGrp="1"/>
          </p:cNvSpPr>
          <p:nvPr>
            <p:ph type="body" sz="quarter" idx="10"/>
          </p:nvPr>
        </p:nvSpPr>
        <p:spPr>
          <a:xfrm>
            <a:off x="275482" y="1212851"/>
            <a:ext cx="11887100" cy="1616603"/>
          </a:xfrm>
        </p:spPr>
        <p:txBody>
          <a:bodyPr/>
          <a:lstStyle/>
          <a:p>
            <a:r>
              <a:rPr lang="en-US" sz="2856" dirty="0"/>
              <a:t>The metadata.xml contains relevant metadata for the update like Size, Name, </a:t>
            </a:r>
            <a:r>
              <a:rPr lang="en-US" sz="2856" dirty="0" err="1"/>
              <a:t>MinVersion</a:t>
            </a:r>
            <a:r>
              <a:rPr lang="en-US" sz="2856" dirty="0"/>
              <a:t>, Description </a:t>
            </a:r>
            <a:r>
              <a:rPr lang="en-US" sz="2856" dirty="0" err="1"/>
              <a:t>etc</a:t>
            </a:r>
            <a:r>
              <a:rPr lang="en-US" sz="2856" dirty="0"/>
              <a:t>:</a:t>
            </a:r>
          </a:p>
          <a:p>
            <a:endParaRPr lang="en-US" dirty="0"/>
          </a:p>
        </p:txBody>
      </p:sp>
      <p:sp>
        <p:nvSpPr>
          <p:cNvPr id="4" name="Rectangle 3">
            <a:extLst>
              <a:ext uri="{FF2B5EF4-FFF2-40B4-BE49-F238E27FC236}">
                <a16:creationId xmlns:a16="http://schemas.microsoft.com/office/drawing/2014/main" id="{C84536A3-3975-4F80-B482-CBB7F92BD997}"/>
              </a:ext>
            </a:extLst>
          </p:cNvPr>
          <p:cNvSpPr/>
          <p:nvPr/>
        </p:nvSpPr>
        <p:spPr>
          <a:xfrm>
            <a:off x="1570037" y="3033121"/>
            <a:ext cx="9753600" cy="3234155"/>
          </a:xfrm>
          <a:prstGeom prst="rect">
            <a:avLst/>
          </a:prstGeom>
        </p:spPr>
        <p:txBody>
          <a:bodyPr wrap="square">
            <a:spAutoFit/>
          </a:bodyPr>
          <a:lstStyle/>
          <a:p>
            <a:pPr marL="466298" defTabSz="932597">
              <a:lnSpc>
                <a:spcPct val="107000"/>
              </a:lnSpc>
              <a:spcAft>
                <a:spcPts val="816"/>
              </a:spcAft>
              <a:defRPr/>
            </a:pP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UpdatePackageManifest</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&gt;2379</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&gt;https://aka.ms/azurestackupdate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 1.1808.5.110 </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3200" b="1"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665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FF97-BE2F-4AA9-A4D9-45961189DCCD}"/>
              </a:ext>
            </a:extLst>
          </p:cNvPr>
          <p:cNvSpPr>
            <a:spLocks noGrp="1"/>
          </p:cNvSpPr>
          <p:nvPr>
            <p:ph type="title"/>
          </p:nvPr>
        </p:nvSpPr>
        <p:spPr/>
        <p:txBody>
          <a:bodyPr/>
          <a:lstStyle/>
          <a:p>
            <a:r>
              <a:rPr lang="en-US" dirty="0" err="1"/>
              <a:t>AzS</a:t>
            </a:r>
            <a:r>
              <a:rPr lang="en-US" dirty="0"/>
              <a:t> Updates</a:t>
            </a:r>
          </a:p>
        </p:txBody>
      </p:sp>
      <p:sp>
        <p:nvSpPr>
          <p:cNvPr id="3" name="Content Placeholder 2">
            <a:extLst>
              <a:ext uri="{FF2B5EF4-FFF2-40B4-BE49-F238E27FC236}">
                <a16:creationId xmlns:a16="http://schemas.microsoft.com/office/drawing/2014/main" id="{1C44FE5F-712D-4F4C-A7AD-4F8444157EE1}"/>
              </a:ext>
            </a:extLst>
          </p:cNvPr>
          <p:cNvSpPr>
            <a:spLocks noGrp="1"/>
          </p:cNvSpPr>
          <p:nvPr>
            <p:ph idx="1"/>
          </p:nvPr>
        </p:nvSpPr>
        <p:spPr/>
        <p:txBody>
          <a:bodyPr/>
          <a:lstStyle/>
          <a:p>
            <a:r>
              <a:rPr lang="en-US" dirty="0"/>
              <a:t>Overview of Azure Stack Hub Updates</a:t>
            </a:r>
          </a:p>
        </p:txBody>
      </p:sp>
      <p:sp>
        <p:nvSpPr>
          <p:cNvPr id="4" name="Arrow: Pentagon 3">
            <a:extLst>
              <a:ext uri="{FF2B5EF4-FFF2-40B4-BE49-F238E27FC236}">
                <a16:creationId xmlns:a16="http://schemas.microsoft.com/office/drawing/2014/main" id="{E7A45BFF-DB14-4397-BEFD-30F485AFB5DE}"/>
              </a:ext>
            </a:extLst>
          </p:cNvPr>
          <p:cNvSpPr/>
          <p:nvPr/>
        </p:nvSpPr>
        <p:spPr>
          <a:xfrm>
            <a:off x="4473072" y="3732478"/>
            <a:ext cx="1886895" cy="666921"/>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1712</a:t>
            </a:r>
          </a:p>
        </p:txBody>
      </p:sp>
      <p:sp>
        <p:nvSpPr>
          <p:cNvPr id="5" name="Arrow: Pentagon 4">
            <a:extLst>
              <a:ext uri="{FF2B5EF4-FFF2-40B4-BE49-F238E27FC236}">
                <a16:creationId xmlns:a16="http://schemas.microsoft.com/office/drawing/2014/main" id="{95C52140-A9DE-4D37-9453-62A94869968B}"/>
              </a:ext>
            </a:extLst>
          </p:cNvPr>
          <p:cNvSpPr/>
          <p:nvPr/>
        </p:nvSpPr>
        <p:spPr>
          <a:xfrm>
            <a:off x="5416518" y="4557195"/>
            <a:ext cx="1886895" cy="66692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KB4103348</a:t>
            </a:r>
          </a:p>
        </p:txBody>
      </p:sp>
      <p:sp>
        <p:nvSpPr>
          <p:cNvPr id="8" name="Arrow: Pentagon 7">
            <a:extLst>
              <a:ext uri="{FF2B5EF4-FFF2-40B4-BE49-F238E27FC236}">
                <a16:creationId xmlns:a16="http://schemas.microsoft.com/office/drawing/2014/main" id="{4E469E71-686B-480C-9939-594D51490373}"/>
              </a:ext>
            </a:extLst>
          </p:cNvPr>
          <p:cNvSpPr/>
          <p:nvPr/>
        </p:nvSpPr>
        <p:spPr>
          <a:xfrm>
            <a:off x="5416519" y="2935150"/>
            <a:ext cx="1886895" cy="66692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err="1">
                <a:solidFill>
                  <a:prstClr val="white"/>
                </a:solidFill>
                <a:latin typeface="Calibri" panose="020F0502020204030204"/>
              </a:rPr>
              <a:t>AzS</a:t>
            </a:r>
            <a:r>
              <a:rPr lang="en-US" sz="1836" dirty="0">
                <a:solidFill>
                  <a:prstClr val="white"/>
                </a:solidFill>
                <a:latin typeface="Calibri" panose="020F0502020204030204"/>
              </a:rPr>
              <a:t> Hotfix – 1.0.180312.1</a:t>
            </a:r>
          </a:p>
        </p:txBody>
      </p:sp>
      <p:sp>
        <p:nvSpPr>
          <p:cNvPr id="9" name="Arrow: Pentagon 8">
            <a:extLst>
              <a:ext uri="{FF2B5EF4-FFF2-40B4-BE49-F238E27FC236}">
                <a16:creationId xmlns:a16="http://schemas.microsoft.com/office/drawing/2014/main" id="{B3944D86-E343-4A3F-BE50-601847AB0D71}"/>
              </a:ext>
            </a:extLst>
          </p:cNvPr>
          <p:cNvSpPr/>
          <p:nvPr/>
        </p:nvSpPr>
        <p:spPr>
          <a:xfrm>
            <a:off x="6448221" y="3727592"/>
            <a:ext cx="1886895" cy="666921"/>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1802</a:t>
            </a:r>
          </a:p>
        </p:txBody>
      </p:sp>
      <p:sp>
        <p:nvSpPr>
          <p:cNvPr id="10" name="Arrow: Pentagon 9">
            <a:extLst>
              <a:ext uri="{FF2B5EF4-FFF2-40B4-BE49-F238E27FC236}">
                <a16:creationId xmlns:a16="http://schemas.microsoft.com/office/drawing/2014/main" id="{6009EB01-B968-4C40-8322-F93CFFDE4EC6}"/>
              </a:ext>
            </a:extLst>
          </p:cNvPr>
          <p:cNvSpPr/>
          <p:nvPr/>
        </p:nvSpPr>
        <p:spPr>
          <a:xfrm>
            <a:off x="7391667" y="4562152"/>
            <a:ext cx="1886895" cy="66692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836" dirty="0" err="1">
                <a:solidFill>
                  <a:prstClr val="white"/>
                </a:solidFill>
                <a:latin typeface="Calibri" panose="020F0502020204030204"/>
              </a:rPr>
              <a:t>AzS</a:t>
            </a:r>
            <a:r>
              <a:rPr lang="en-US" sz="1836" dirty="0">
                <a:solidFill>
                  <a:prstClr val="white"/>
                </a:solidFill>
                <a:latin typeface="Calibri" panose="020F0502020204030204"/>
              </a:rPr>
              <a:t> Hotfix – </a:t>
            </a:r>
          </a:p>
          <a:p>
            <a:pPr algn="ctr" defTabSz="932597">
              <a:defRPr/>
            </a:pPr>
            <a:r>
              <a:rPr lang="en-US" sz="1836" dirty="0">
                <a:solidFill>
                  <a:prstClr val="white"/>
                </a:solidFill>
                <a:latin typeface="Calibri" panose="020F0502020204030204"/>
              </a:rPr>
              <a:t>1.0.180302.4</a:t>
            </a:r>
          </a:p>
        </p:txBody>
      </p:sp>
      <p:sp>
        <p:nvSpPr>
          <p:cNvPr id="11" name="Arrow: Pentagon 10">
            <a:extLst>
              <a:ext uri="{FF2B5EF4-FFF2-40B4-BE49-F238E27FC236}">
                <a16:creationId xmlns:a16="http://schemas.microsoft.com/office/drawing/2014/main" id="{8C881238-7F04-46B3-B545-B6CCB337652E}"/>
              </a:ext>
            </a:extLst>
          </p:cNvPr>
          <p:cNvSpPr/>
          <p:nvPr/>
        </p:nvSpPr>
        <p:spPr>
          <a:xfrm>
            <a:off x="8423369" y="3727592"/>
            <a:ext cx="1886895" cy="666921"/>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1803</a:t>
            </a:r>
          </a:p>
        </p:txBody>
      </p:sp>
      <p:sp>
        <p:nvSpPr>
          <p:cNvPr id="13" name="Arrow: Pentagon 12">
            <a:extLst>
              <a:ext uri="{FF2B5EF4-FFF2-40B4-BE49-F238E27FC236}">
                <a16:creationId xmlns:a16="http://schemas.microsoft.com/office/drawing/2014/main" id="{2D4D8731-AE3A-40D3-BFB3-55BDDCBC3BCB}"/>
              </a:ext>
            </a:extLst>
          </p:cNvPr>
          <p:cNvSpPr/>
          <p:nvPr/>
        </p:nvSpPr>
        <p:spPr>
          <a:xfrm>
            <a:off x="9366816" y="4557195"/>
            <a:ext cx="1886895" cy="66692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KB4103348</a:t>
            </a:r>
          </a:p>
        </p:txBody>
      </p:sp>
      <p:sp>
        <p:nvSpPr>
          <p:cNvPr id="14" name="TextBox 13">
            <a:extLst>
              <a:ext uri="{FF2B5EF4-FFF2-40B4-BE49-F238E27FC236}">
                <a16:creationId xmlns:a16="http://schemas.microsoft.com/office/drawing/2014/main" id="{6002C5B4-BE35-4A17-BE01-12E72A143FEC}"/>
              </a:ext>
            </a:extLst>
          </p:cNvPr>
          <p:cNvSpPr txBox="1"/>
          <p:nvPr/>
        </p:nvSpPr>
        <p:spPr>
          <a:xfrm>
            <a:off x="1021601" y="4702312"/>
            <a:ext cx="1425711" cy="382308"/>
          </a:xfrm>
          <a:prstGeom prst="rect">
            <a:avLst/>
          </a:prstGeom>
          <a:noFill/>
        </p:spPr>
        <p:txBody>
          <a:bodyPr wrap="none" rtlCol="0">
            <a:spAutoFit/>
          </a:bodyPr>
          <a:lstStyle/>
          <a:p>
            <a:pPr defTabSz="932597">
              <a:defRPr/>
            </a:pPr>
            <a:r>
              <a:rPr lang="en-US" sz="1836" b="1" dirty="0">
                <a:solidFill>
                  <a:prstClr val="black"/>
                </a:solidFill>
                <a:latin typeface="Calibri" panose="020F0502020204030204"/>
              </a:rPr>
              <a:t>Post-Update</a:t>
            </a:r>
          </a:p>
        </p:txBody>
      </p:sp>
      <p:sp>
        <p:nvSpPr>
          <p:cNvPr id="15" name="TextBox 14">
            <a:extLst>
              <a:ext uri="{FF2B5EF4-FFF2-40B4-BE49-F238E27FC236}">
                <a16:creationId xmlns:a16="http://schemas.microsoft.com/office/drawing/2014/main" id="{46A34B02-BAB6-4436-8C78-6D0FC4010006}"/>
              </a:ext>
            </a:extLst>
          </p:cNvPr>
          <p:cNvSpPr txBox="1"/>
          <p:nvPr/>
        </p:nvSpPr>
        <p:spPr>
          <a:xfrm>
            <a:off x="1067786" y="3872709"/>
            <a:ext cx="1329251" cy="382308"/>
          </a:xfrm>
          <a:prstGeom prst="rect">
            <a:avLst/>
          </a:prstGeom>
          <a:noFill/>
        </p:spPr>
        <p:txBody>
          <a:bodyPr wrap="none" rtlCol="0">
            <a:spAutoFit/>
          </a:bodyPr>
          <a:lstStyle/>
          <a:p>
            <a:pPr defTabSz="932597">
              <a:defRPr/>
            </a:pPr>
            <a:r>
              <a:rPr lang="en-US" sz="1836" b="1" dirty="0" err="1">
                <a:solidFill>
                  <a:prstClr val="black"/>
                </a:solidFill>
                <a:latin typeface="Calibri" panose="020F0502020204030204"/>
              </a:rPr>
              <a:t>AzS</a:t>
            </a:r>
            <a:r>
              <a:rPr lang="en-US" sz="1836" b="1" dirty="0">
                <a:solidFill>
                  <a:prstClr val="black"/>
                </a:solidFill>
                <a:latin typeface="Calibri" panose="020F0502020204030204"/>
              </a:rPr>
              <a:t> Update</a:t>
            </a:r>
          </a:p>
        </p:txBody>
      </p:sp>
      <p:sp>
        <p:nvSpPr>
          <p:cNvPr id="16" name="TextBox 15">
            <a:extLst>
              <a:ext uri="{FF2B5EF4-FFF2-40B4-BE49-F238E27FC236}">
                <a16:creationId xmlns:a16="http://schemas.microsoft.com/office/drawing/2014/main" id="{397D7787-F412-45CC-B9CA-776D67B33325}"/>
              </a:ext>
            </a:extLst>
          </p:cNvPr>
          <p:cNvSpPr txBox="1"/>
          <p:nvPr/>
        </p:nvSpPr>
        <p:spPr>
          <a:xfrm>
            <a:off x="1021601" y="3080268"/>
            <a:ext cx="1326570" cy="382308"/>
          </a:xfrm>
          <a:prstGeom prst="rect">
            <a:avLst/>
          </a:prstGeom>
          <a:noFill/>
        </p:spPr>
        <p:txBody>
          <a:bodyPr wrap="none" rtlCol="0">
            <a:spAutoFit/>
          </a:bodyPr>
          <a:lstStyle/>
          <a:p>
            <a:pPr defTabSz="932597">
              <a:defRPr/>
            </a:pPr>
            <a:r>
              <a:rPr lang="en-US" sz="1836" b="1" dirty="0">
                <a:solidFill>
                  <a:prstClr val="black"/>
                </a:solidFill>
                <a:latin typeface="Calibri" panose="020F0502020204030204"/>
              </a:rPr>
              <a:t>Pre-Update</a:t>
            </a:r>
          </a:p>
        </p:txBody>
      </p:sp>
      <p:sp>
        <p:nvSpPr>
          <p:cNvPr id="18" name="Arrow: Pentagon 17">
            <a:extLst>
              <a:ext uri="{FF2B5EF4-FFF2-40B4-BE49-F238E27FC236}">
                <a16:creationId xmlns:a16="http://schemas.microsoft.com/office/drawing/2014/main" id="{94062A56-4DAC-49C6-98C9-15E1ED236252}"/>
              </a:ext>
            </a:extLst>
          </p:cNvPr>
          <p:cNvSpPr/>
          <p:nvPr/>
        </p:nvSpPr>
        <p:spPr>
          <a:xfrm>
            <a:off x="4473070" y="5354523"/>
            <a:ext cx="1886895" cy="666921"/>
          </a:xfrm>
          <a:prstGeom prst="homePlate">
            <a:avLst/>
          </a:prstGeom>
        </p:spPr>
        <p:style>
          <a:lnRef idx="3">
            <a:schemeClr val="lt1"/>
          </a:lnRef>
          <a:fillRef idx="1">
            <a:schemeClr val="dk1"/>
          </a:fillRef>
          <a:effectRef idx="1">
            <a:schemeClr val="dk1"/>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SQL RP 1.1.14.0</a:t>
            </a:r>
          </a:p>
        </p:txBody>
      </p:sp>
      <p:sp>
        <p:nvSpPr>
          <p:cNvPr id="21" name="Arrow: Pentagon 20">
            <a:extLst>
              <a:ext uri="{FF2B5EF4-FFF2-40B4-BE49-F238E27FC236}">
                <a16:creationId xmlns:a16="http://schemas.microsoft.com/office/drawing/2014/main" id="{5A04897D-5095-4C0F-A223-A5E3A54E223F}"/>
              </a:ext>
            </a:extLst>
          </p:cNvPr>
          <p:cNvSpPr/>
          <p:nvPr/>
        </p:nvSpPr>
        <p:spPr>
          <a:xfrm>
            <a:off x="6448219" y="5391755"/>
            <a:ext cx="3862045" cy="666921"/>
          </a:xfrm>
          <a:prstGeom prst="homePlate">
            <a:avLst/>
          </a:prstGeom>
        </p:spPr>
        <p:style>
          <a:lnRef idx="3">
            <a:schemeClr val="lt1"/>
          </a:lnRef>
          <a:fillRef idx="1">
            <a:schemeClr val="dk1"/>
          </a:fillRef>
          <a:effectRef idx="1">
            <a:schemeClr val="dk1"/>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SQL RP 1.1.18.0</a:t>
            </a:r>
          </a:p>
        </p:txBody>
      </p:sp>
      <p:sp>
        <p:nvSpPr>
          <p:cNvPr id="22" name="TextBox 21">
            <a:extLst>
              <a:ext uri="{FF2B5EF4-FFF2-40B4-BE49-F238E27FC236}">
                <a16:creationId xmlns:a16="http://schemas.microsoft.com/office/drawing/2014/main" id="{640FE826-2F94-473B-AAB6-6493E0E05DCB}"/>
              </a:ext>
            </a:extLst>
          </p:cNvPr>
          <p:cNvSpPr txBox="1"/>
          <p:nvPr/>
        </p:nvSpPr>
        <p:spPr>
          <a:xfrm>
            <a:off x="1067787" y="5531915"/>
            <a:ext cx="2430661" cy="382308"/>
          </a:xfrm>
          <a:prstGeom prst="rect">
            <a:avLst/>
          </a:prstGeom>
          <a:noFill/>
        </p:spPr>
        <p:txBody>
          <a:bodyPr wrap="none" rtlCol="0">
            <a:spAutoFit/>
          </a:bodyPr>
          <a:lstStyle/>
          <a:p>
            <a:pPr defTabSz="932597">
              <a:defRPr/>
            </a:pPr>
            <a:r>
              <a:rPr lang="en-US" sz="1836" b="1" dirty="0">
                <a:solidFill>
                  <a:prstClr val="black"/>
                </a:solidFill>
                <a:latin typeface="Calibri" panose="020F0502020204030204"/>
              </a:rPr>
              <a:t>SQL Resource Provider</a:t>
            </a:r>
          </a:p>
        </p:txBody>
      </p:sp>
      <p:sp>
        <p:nvSpPr>
          <p:cNvPr id="6" name="TextBox 5">
            <a:extLst>
              <a:ext uri="{FF2B5EF4-FFF2-40B4-BE49-F238E27FC236}">
                <a16:creationId xmlns:a16="http://schemas.microsoft.com/office/drawing/2014/main" id="{FC645270-254A-4049-8C16-77A8CE0D6EA5}"/>
              </a:ext>
            </a:extLst>
          </p:cNvPr>
          <p:cNvSpPr txBox="1"/>
          <p:nvPr/>
        </p:nvSpPr>
        <p:spPr>
          <a:xfrm>
            <a:off x="7742237" y="566517"/>
            <a:ext cx="4418218" cy="369332"/>
          </a:xfrm>
          <a:prstGeom prst="rect">
            <a:avLst/>
          </a:prstGeom>
          <a:noFill/>
        </p:spPr>
        <p:txBody>
          <a:bodyPr wrap="square" rtlCol="0">
            <a:spAutoFit/>
          </a:bodyPr>
          <a:lstStyle/>
          <a:p>
            <a:r>
              <a:rPr lang="en-US" b="1" dirty="0">
                <a:solidFill>
                  <a:srgbClr val="FF0000"/>
                </a:solidFill>
              </a:rPr>
              <a:t>Read the Release Notes carefully!</a:t>
            </a:r>
          </a:p>
        </p:txBody>
      </p:sp>
    </p:spTree>
    <p:extLst>
      <p:ext uri="{BB962C8B-B14F-4D97-AF65-F5344CB8AC3E}">
        <p14:creationId xmlns:p14="http://schemas.microsoft.com/office/powerpoint/2010/main" val="295700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4C4EDA-36E5-4C37-AFD6-685DA76E6537}"/>
              </a:ext>
            </a:extLst>
          </p:cNvPr>
          <p:cNvSpPr txBox="1">
            <a:spLocks/>
          </p:cNvSpPr>
          <p:nvPr/>
        </p:nvSpPr>
        <p:spPr>
          <a:xfrm>
            <a:off x="456524" y="441799"/>
            <a:ext cx="11016957" cy="6274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998" spc="-51">
                <a:solidFill>
                  <a:srgbClr val="1A1A1A"/>
                </a:solidFill>
                <a:latin typeface="Segoe UI Semibold"/>
              </a:rPr>
              <a:t>Updates: How do we do it?</a:t>
            </a:r>
          </a:p>
        </p:txBody>
      </p:sp>
      <p:grpSp>
        <p:nvGrpSpPr>
          <p:cNvPr id="48" name="Group 47">
            <a:extLst>
              <a:ext uri="{FF2B5EF4-FFF2-40B4-BE49-F238E27FC236}">
                <a16:creationId xmlns:a16="http://schemas.microsoft.com/office/drawing/2014/main" id="{C5F4468E-D405-4BC9-8D72-502D06591E79}"/>
              </a:ext>
            </a:extLst>
          </p:cNvPr>
          <p:cNvGrpSpPr/>
          <p:nvPr/>
        </p:nvGrpSpPr>
        <p:grpSpPr>
          <a:xfrm>
            <a:off x="2130567" y="2251513"/>
            <a:ext cx="1470598" cy="990919"/>
            <a:chOff x="20576" y="2128741"/>
            <a:chExt cx="3453649" cy="2270242"/>
          </a:xfrm>
        </p:grpSpPr>
        <p:sp>
          <p:nvSpPr>
            <p:cNvPr id="45" name="Rectangle 44">
              <a:extLst>
                <a:ext uri="{FF2B5EF4-FFF2-40B4-BE49-F238E27FC236}">
                  <a16:creationId xmlns:a16="http://schemas.microsoft.com/office/drawing/2014/main" id="{01D5B6AC-B0E8-4C49-BA61-51CEBBCE09B0}"/>
                </a:ext>
              </a:extLst>
            </p:cNvPr>
            <p:cNvSpPr/>
            <p:nvPr/>
          </p:nvSpPr>
          <p:spPr bwMode="auto">
            <a:xfrm>
              <a:off x="20576"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70" name="Group 69">
              <a:extLst>
                <a:ext uri="{FF2B5EF4-FFF2-40B4-BE49-F238E27FC236}">
                  <a16:creationId xmlns:a16="http://schemas.microsoft.com/office/drawing/2014/main" id="{69452D84-511E-4245-B43C-732D5EB4C406}"/>
                </a:ext>
              </a:extLst>
            </p:cNvPr>
            <p:cNvGrpSpPr/>
            <p:nvPr/>
          </p:nvGrpSpPr>
          <p:grpSpPr bwMode="black">
            <a:xfrm>
              <a:off x="1072119" y="3062004"/>
              <a:ext cx="1309410" cy="1067903"/>
              <a:chOff x="5184775" y="225425"/>
              <a:chExt cx="1500188" cy="1220788"/>
            </a:xfrm>
            <a:solidFill>
              <a:srgbClr val="FFFFFF"/>
            </a:solidFill>
          </p:grpSpPr>
          <p:sp>
            <p:nvSpPr>
              <p:cNvPr id="71" name="Freeform 86">
                <a:extLst>
                  <a:ext uri="{FF2B5EF4-FFF2-40B4-BE49-F238E27FC236}">
                    <a16:creationId xmlns:a16="http://schemas.microsoft.com/office/drawing/2014/main" id="{8AE143F9-5B9F-478D-8C22-4E60DDF5E0DE}"/>
                  </a:ext>
                </a:extLst>
              </p:cNvPr>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72" name="Oval 87">
                <a:extLst>
                  <a:ext uri="{FF2B5EF4-FFF2-40B4-BE49-F238E27FC236}">
                    <a16:creationId xmlns:a16="http://schemas.microsoft.com/office/drawing/2014/main" id="{80D7ABDC-F90D-420A-9E5E-32C99272B41C}"/>
                  </a:ext>
                </a:extLst>
              </p:cNvPr>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76" name="Freeform 88">
                <a:extLst>
                  <a:ext uri="{FF2B5EF4-FFF2-40B4-BE49-F238E27FC236}">
                    <a16:creationId xmlns:a16="http://schemas.microsoft.com/office/drawing/2014/main" id="{70CADF4E-EFBE-422A-A4AF-BF644A663AE2}"/>
                  </a:ext>
                </a:extLst>
              </p:cNvPr>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sp>
          <p:nvSpPr>
            <p:cNvPr id="47" name="TextBox 46">
              <a:extLst>
                <a:ext uri="{FF2B5EF4-FFF2-40B4-BE49-F238E27FC236}">
                  <a16:creationId xmlns:a16="http://schemas.microsoft.com/office/drawing/2014/main" id="{499F4B0D-34AB-4108-BBAB-8C93278DBFCD}"/>
                </a:ext>
              </a:extLst>
            </p:cNvPr>
            <p:cNvSpPr txBox="1"/>
            <p:nvPr/>
          </p:nvSpPr>
          <p:spPr>
            <a:xfrm>
              <a:off x="898145" y="2211108"/>
              <a:ext cx="1698513" cy="586872"/>
            </a:xfrm>
            <a:prstGeom prst="rect">
              <a:avLst/>
            </a:prstGeom>
            <a:noFill/>
          </p:spPr>
          <p:txBody>
            <a:bodyPr wrap="square" lIns="0" tIns="0" rIns="0" bIns="0" rtlCol="0">
              <a:spAutoFit/>
            </a:bodyPr>
            <a:lstStyle/>
            <a:p>
              <a:pPr algn="ctr" defTabSz="932563">
                <a:defRPr/>
              </a:pPr>
              <a:r>
                <a:rPr lang="en-US" sz="1632">
                  <a:solidFill>
                    <a:srgbClr val="FFFFFF">
                      <a:lumMod val="95000"/>
                    </a:srgbClr>
                  </a:solidFill>
                  <a:latin typeface="Segoe UI Light" panose="020B0502040204020203" pitchFamily="34" charset="0"/>
                  <a:cs typeface="Segoe UI Light" panose="020B0502040204020203" pitchFamily="34" charset="0"/>
                </a:rPr>
                <a:t>Build</a:t>
              </a:r>
              <a:endParaRPr lang="en-US" sz="2856">
                <a:solidFill>
                  <a:srgbClr val="FFFFFF">
                    <a:lumMod val="95000"/>
                  </a:srgbClr>
                </a:solidFill>
                <a:latin typeface="Segoe UI Light" panose="020B0502040204020203" pitchFamily="34" charset="0"/>
                <a:cs typeface="Segoe UI Light" panose="020B0502040204020203" pitchFamily="34" charset="0"/>
              </a:endParaRPr>
            </a:p>
          </p:txBody>
        </p:sp>
      </p:grpSp>
      <p:pic>
        <p:nvPicPr>
          <p:cNvPr id="77" name="Picture 76">
            <a:extLst>
              <a:ext uri="{FF2B5EF4-FFF2-40B4-BE49-F238E27FC236}">
                <a16:creationId xmlns:a16="http://schemas.microsoft.com/office/drawing/2014/main" id="{73A142D3-377C-4819-8B66-F8890C37918D}"/>
              </a:ext>
            </a:extLst>
          </p:cNvPr>
          <p:cNvPicPr>
            <a:picLocks noChangeAspect="1"/>
          </p:cNvPicPr>
          <p:nvPr/>
        </p:nvPicPr>
        <p:blipFill>
          <a:blip r:embed="rId3"/>
          <a:stretch>
            <a:fillRect/>
          </a:stretch>
        </p:blipFill>
        <p:spPr>
          <a:xfrm>
            <a:off x="233854" y="2075800"/>
            <a:ext cx="778178" cy="1365292"/>
          </a:xfrm>
          <a:prstGeom prst="rect">
            <a:avLst/>
          </a:prstGeom>
        </p:spPr>
      </p:pic>
      <p:cxnSp>
        <p:nvCxnSpPr>
          <p:cNvPr id="51" name="Straight Arrow Connector 50">
            <a:extLst>
              <a:ext uri="{FF2B5EF4-FFF2-40B4-BE49-F238E27FC236}">
                <a16:creationId xmlns:a16="http://schemas.microsoft.com/office/drawing/2014/main" id="{5381B95F-3280-4F79-99B5-085E5DAFC824}"/>
              </a:ext>
            </a:extLst>
          </p:cNvPr>
          <p:cNvCxnSpPr>
            <a:stCxn id="77" idx="3"/>
            <a:endCxn id="45" idx="1"/>
          </p:cNvCxnSpPr>
          <p:nvPr/>
        </p:nvCxnSpPr>
        <p:spPr>
          <a:xfrm flipV="1">
            <a:off x="1012032" y="2746972"/>
            <a:ext cx="1118534" cy="11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0A1B35B-F80C-48B1-9F1E-C8C69464E83D}"/>
              </a:ext>
            </a:extLst>
          </p:cNvPr>
          <p:cNvGrpSpPr/>
          <p:nvPr/>
        </p:nvGrpSpPr>
        <p:grpSpPr>
          <a:xfrm>
            <a:off x="2163098" y="3518906"/>
            <a:ext cx="1470598" cy="990919"/>
            <a:chOff x="10048" y="2128741"/>
            <a:chExt cx="3453649" cy="2270242"/>
          </a:xfrm>
        </p:grpSpPr>
        <p:sp>
          <p:nvSpPr>
            <p:cNvPr id="30" name="Rectangle 29">
              <a:extLst>
                <a:ext uri="{FF2B5EF4-FFF2-40B4-BE49-F238E27FC236}">
                  <a16:creationId xmlns:a16="http://schemas.microsoft.com/office/drawing/2014/main" id="{C5AD2184-15E4-410E-A5F2-2923B1215093}"/>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TextBox 31">
              <a:extLst>
                <a:ext uri="{FF2B5EF4-FFF2-40B4-BE49-F238E27FC236}">
                  <a16:creationId xmlns:a16="http://schemas.microsoft.com/office/drawing/2014/main" id="{1781DC98-AC51-49FC-850A-8BA5843646F8}"/>
                </a:ext>
              </a:extLst>
            </p:cNvPr>
            <p:cNvSpPr txBox="1"/>
            <p:nvPr/>
          </p:nvSpPr>
          <p:spPr>
            <a:xfrm>
              <a:off x="20576" y="2211109"/>
              <a:ext cx="3297873" cy="503435"/>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Deploy &amp;  validate </a:t>
              </a:r>
            </a:p>
          </p:txBody>
        </p:sp>
      </p:grpSp>
      <p:cxnSp>
        <p:nvCxnSpPr>
          <p:cNvPr id="4" name="Straight Arrow Connector 3">
            <a:extLst>
              <a:ext uri="{FF2B5EF4-FFF2-40B4-BE49-F238E27FC236}">
                <a16:creationId xmlns:a16="http://schemas.microsoft.com/office/drawing/2014/main" id="{52C19C88-D35D-4E83-B768-00D557BF624E}"/>
              </a:ext>
            </a:extLst>
          </p:cNvPr>
          <p:cNvCxnSpPr>
            <a:cxnSpLocks/>
            <a:stCxn id="45" idx="2"/>
            <a:endCxn id="32" idx="0"/>
          </p:cNvCxnSpPr>
          <p:nvPr/>
        </p:nvCxnSpPr>
        <p:spPr>
          <a:xfrm>
            <a:off x="2865866" y="3242432"/>
            <a:ext cx="3849" cy="3124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5AB57E9-629C-4652-908E-66F1412BCC26}"/>
              </a:ext>
            </a:extLst>
          </p:cNvPr>
          <p:cNvPicPr>
            <a:picLocks noChangeAspect="1"/>
          </p:cNvPicPr>
          <p:nvPr/>
        </p:nvPicPr>
        <p:blipFill>
          <a:blip r:embed="rId4"/>
          <a:stretch>
            <a:fillRect/>
          </a:stretch>
        </p:blipFill>
        <p:spPr>
          <a:xfrm>
            <a:off x="2539427" y="3803704"/>
            <a:ext cx="652878" cy="671533"/>
          </a:xfrm>
          <a:prstGeom prst="rect">
            <a:avLst/>
          </a:prstGeom>
        </p:spPr>
      </p:pic>
      <p:cxnSp>
        <p:nvCxnSpPr>
          <p:cNvPr id="14" name="Connector: Curved 13">
            <a:extLst>
              <a:ext uri="{FF2B5EF4-FFF2-40B4-BE49-F238E27FC236}">
                <a16:creationId xmlns:a16="http://schemas.microsoft.com/office/drawing/2014/main" id="{B879C890-CDF4-4CF1-A5A6-81A9A775FD31}"/>
              </a:ext>
            </a:extLst>
          </p:cNvPr>
          <p:cNvCxnSpPr>
            <a:stCxn id="30" idx="1"/>
            <a:endCxn id="77" idx="2"/>
          </p:cNvCxnSpPr>
          <p:nvPr/>
        </p:nvCxnSpPr>
        <p:spPr>
          <a:xfrm rot="10800000">
            <a:off x="622943" y="3441091"/>
            <a:ext cx="1540154" cy="573274"/>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Bug 512x512.png">
            <a:extLst>
              <a:ext uri="{FF2B5EF4-FFF2-40B4-BE49-F238E27FC236}">
                <a16:creationId xmlns:a16="http://schemas.microsoft.com/office/drawing/2014/main" id="{D80E2832-7E45-4671-B65A-E2AE5C49866E}"/>
              </a:ext>
            </a:extLst>
          </p:cNvPr>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7474197">
            <a:off x="925937" y="3531093"/>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 name="TextBox 49">
            <a:extLst>
              <a:ext uri="{FF2B5EF4-FFF2-40B4-BE49-F238E27FC236}">
                <a16:creationId xmlns:a16="http://schemas.microsoft.com/office/drawing/2014/main" id="{57C685C5-9E8F-472D-B5FE-FD5023047BF0}"/>
              </a:ext>
            </a:extLst>
          </p:cNvPr>
          <p:cNvSpPr txBox="1"/>
          <p:nvPr/>
        </p:nvSpPr>
        <p:spPr>
          <a:xfrm>
            <a:off x="233855" y="1895489"/>
            <a:ext cx="1118533"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Developer</a:t>
            </a:r>
          </a:p>
        </p:txBody>
      </p:sp>
      <p:sp>
        <p:nvSpPr>
          <p:cNvPr id="54" name="TextBox 53">
            <a:extLst>
              <a:ext uri="{FF2B5EF4-FFF2-40B4-BE49-F238E27FC236}">
                <a16:creationId xmlns:a16="http://schemas.microsoft.com/office/drawing/2014/main" id="{F9C2F651-767C-4CD3-A420-18178AC78894}"/>
              </a:ext>
            </a:extLst>
          </p:cNvPr>
          <p:cNvSpPr txBox="1"/>
          <p:nvPr/>
        </p:nvSpPr>
        <p:spPr>
          <a:xfrm>
            <a:off x="2163099" y="4545776"/>
            <a:ext cx="1470598" cy="288137"/>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node system</a:t>
            </a:r>
          </a:p>
        </p:txBody>
      </p:sp>
      <p:sp>
        <p:nvSpPr>
          <p:cNvPr id="17" name="Right Brace 16">
            <a:extLst>
              <a:ext uri="{FF2B5EF4-FFF2-40B4-BE49-F238E27FC236}">
                <a16:creationId xmlns:a16="http://schemas.microsoft.com/office/drawing/2014/main" id="{F4A1B60D-4F71-4336-B858-2F3B340047B3}"/>
              </a:ext>
            </a:extLst>
          </p:cNvPr>
          <p:cNvSpPr/>
          <p:nvPr/>
        </p:nvSpPr>
        <p:spPr>
          <a:xfrm>
            <a:off x="3818048" y="1550059"/>
            <a:ext cx="614462" cy="292517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grpSp>
        <p:nvGrpSpPr>
          <p:cNvPr id="55" name="Group 54">
            <a:extLst>
              <a:ext uri="{FF2B5EF4-FFF2-40B4-BE49-F238E27FC236}">
                <a16:creationId xmlns:a16="http://schemas.microsoft.com/office/drawing/2014/main" id="{6558C350-72BC-462E-9AE4-37CEF6362CFC}"/>
              </a:ext>
            </a:extLst>
          </p:cNvPr>
          <p:cNvGrpSpPr/>
          <p:nvPr/>
        </p:nvGrpSpPr>
        <p:grpSpPr>
          <a:xfrm>
            <a:off x="4537954" y="2320504"/>
            <a:ext cx="1899150" cy="1283776"/>
            <a:chOff x="10048" y="2128741"/>
            <a:chExt cx="3453649" cy="2270242"/>
          </a:xfrm>
        </p:grpSpPr>
        <p:sp>
          <p:nvSpPr>
            <p:cNvPr id="58" name="Rectangle 57">
              <a:extLst>
                <a:ext uri="{FF2B5EF4-FFF2-40B4-BE49-F238E27FC236}">
                  <a16:creationId xmlns:a16="http://schemas.microsoft.com/office/drawing/2014/main" id="{F26427E1-688C-4581-B10E-BE5898440083}"/>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9" name="TextBox 58">
              <a:extLst>
                <a:ext uri="{FF2B5EF4-FFF2-40B4-BE49-F238E27FC236}">
                  <a16:creationId xmlns:a16="http://schemas.microsoft.com/office/drawing/2014/main" id="{4FA3B012-4A01-40DE-B392-5F4545D3B79E}"/>
                </a:ext>
              </a:extLst>
            </p:cNvPr>
            <p:cNvSpPr txBox="1"/>
            <p:nvPr/>
          </p:nvSpPr>
          <p:spPr>
            <a:xfrm>
              <a:off x="20575" y="2211108"/>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Continuous integration &amp; Validation  </a:t>
              </a:r>
            </a:p>
          </p:txBody>
        </p:sp>
      </p:grpSp>
      <p:pic>
        <p:nvPicPr>
          <p:cNvPr id="64" name="Picture 63">
            <a:extLst>
              <a:ext uri="{FF2B5EF4-FFF2-40B4-BE49-F238E27FC236}">
                <a16:creationId xmlns:a16="http://schemas.microsoft.com/office/drawing/2014/main" id="{F228A663-39FD-4221-A7F1-F6D017A6DFF8}"/>
              </a:ext>
            </a:extLst>
          </p:cNvPr>
          <p:cNvPicPr>
            <a:picLocks noChangeAspect="1"/>
          </p:cNvPicPr>
          <p:nvPr/>
        </p:nvPicPr>
        <p:blipFill>
          <a:blip r:embed="rId4"/>
          <a:stretch>
            <a:fillRect/>
          </a:stretch>
        </p:blipFill>
        <p:spPr>
          <a:xfrm>
            <a:off x="4616863" y="2878649"/>
            <a:ext cx="652878" cy="671533"/>
          </a:xfrm>
          <a:prstGeom prst="rect">
            <a:avLst/>
          </a:prstGeom>
        </p:spPr>
      </p:pic>
      <p:pic>
        <p:nvPicPr>
          <p:cNvPr id="78" name="Picture 77">
            <a:extLst>
              <a:ext uri="{FF2B5EF4-FFF2-40B4-BE49-F238E27FC236}">
                <a16:creationId xmlns:a16="http://schemas.microsoft.com/office/drawing/2014/main" id="{02C4750F-E151-4EC8-9220-BA4675D1F5E0}"/>
              </a:ext>
            </a:extLst>
          </p:cNvPr>
          <p:cNvPicPr>
            <a:picLocks noChangeAspect="1"/>
          </p:cNvPicPr>
          <p:nvPr/>
        </p:nvPicPr>
        <p:blipFill>
          <a:blip r:embed="rId4"/>
          <a:stretch>
            <a:fillRect/>
          </a:stretch>
        </p:blipFill>
        <p:spPr>
          <a:xfrm>
            <a:off x="5704354" y="2878649"/>
            <a:ext cx="652878" cy="671533"/>
          </a:xfrm>
          <a:prstGeom prst="rect">
            <a:avLst/>
          </a:prstGeom>
        </p:spPr>
      </p:pic>
      <p:sp>
        <p:nvSpPr>
          <p:cNvPr id="18" name="TextBox 17">
            <a:extLst>
              <a:ext uri="{FF2B5EF4-FFF2-40B4-BE49-F238E27FC236}">
                <a16:creationId xmlns:a16="http://schemas.microsoft.com/office/drawing/2014/main" id="{6A32B955-261F-4515-9C7D-071DAF09716F}"/>
              </a:ext>
            </a:extLst>
          </p:cNvPr>
          <p:cNvSpPr txBox="1"/>
          <p:nvPr/>
        </p:nvSpPr>
        <p:spPr>
          <a:xfrm>
            <a:off x="5269740" y="2792976"/>
            <a:ext cx="531368" cy="32018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79" name="TextBox 78">
            <a:extLst>
              <a:ext uri="{FF2B5EF4-FFF2-40B4-BE49-F238E27FC236}">
                <a16:creationId xmlns:a16="http://schemas.microsoft.com/office/drawing/2014/main" id="{01301ABD-88AA-483C-B7EA-35E5AB2BDC40}"/>
              </a:ext>
            </a:extLst>
          </p:cNvPr>
          <p:cNvSpPr txBox="1"/>
          <p:nvPr/>
        </p:nvSpPr>
        <p:spPr>
          <a:xfrm>
            <a:off x="4520182" y="3676382"/>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100’s of multi-node systems</a:t>
            </a:r>
          </a:p>
        </p:txBody>
      </p:sp>
      <p:grpSp>
        <p:nvGrpSpPr>
          <p:cNvPr id="19" name="Group 18">
            <a:extLst>
              <a:ext uri="{FF2B5EF4-FFF2-40B4-BE49-F238E27FC236}">
                <a16:creationId xmlns:a16="http://schemas.microsoft.com/office/drawing/2014/main" id="{B50DF644-A901-447A-A525-F9DBEA2F5771}"/>
              </a:ext>
            </a:extLst>
          </p:cNvPr>
          <p:cNvGrpSpPr/>
          <p:nvPr/>
        </p:nvGrpSpPr>
        <p:grpSpPr>
          <a:xfrm>
            <a:off x="9740964" y="4518643"/>
            <a:ext cx="1964983" cy="1856820"/>
            <a:chOff x="6930638" y="3267813"/>
            <a:chExt cx="1926629" cy="1820577"/>
          </a:xfrm>
        </p:grpSpPr>
        <p:grpSp>
          <p:nvGrpSpPr>
            <p:cNvPr id="80" name="Group 79">
              <a:extLst>
                <a:ext uri="{FF2B5EF4-FFF2-40B4-BE49-F238E27FC236}">
                  <a16:creationId xmlns:a16="http://schemas.microsoft.com/office/drawing/2014/main" id="{F268F761-1BCF-49F4-B254-76C0FED60BE8}"/>
                </a:ext>
              </a:extLst>
            </p:cNvPr>
            <p:cNvGrpSpPr/>
            <p:nvPr/>
          </p:nvGrpSpPr>
          <p:grpSpPr>
            <a:xfrm>
              <a:off x="6930638" y="3267813"/>
              <a:ext cx="1862081" cy="1258718"/>
              <a:chOff x="-57314" y="2152657"/>
              <a:chExt cx="3453649" cy="2270242"/>
            </a:xfrm>
          </p:grpSpPr>
          <p:sp>
            <p:nvSpPr>
              <p:cNvPr id="81" name="Rectangle 80">
                <a:extLst>
                  <a:ext uri="{FF2B5EF4-FFF2-40B4-BE49-F238E27FC236}">
                    <a16:creationId xmlns:a16="http://schemas.microsoft.com/office/drawing/2014/main" id="{6C5341CA-7573-4B15-96B0-A452CA87D1E8}"/>
                  </a:ext>
                </a:extLst>
              </p:cNvPr>
              <p:cNvSpPr/>
              <p:nvPr/>
            </p:nvSpPr>
            <p:spPr bwMode="auto">
              <a:xfrm>
                <a:off x="-57314" y="2152657"/>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2" name="TextBox 81">
                <a:extLst>
                  <a:ext uri="{FF2B5EF4-FFF2-40B4-BE49-F238E27FC236}">
                    <a16:creationId xmlns:a16="http://schemas.microsoft.com/office/drawing/2014/main" id="{531C1ADF-F981-44FF-8DE5-C210D9E3C88E}"/>
                  </a:ext>
                </a:extLst>
              </p:cNvPr>
              <p:cNvSpPr txBox="1"/>
              <p:nvPr/>
            </p:nvSpPr>
            <p:spPr>
              <a:xfrm>
                <a:off x="-57314" y="2200640"/>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Long haul/Self-host environments</a:t>
                </a:r>
              </a:p>
            </p:txBody>
          </p:sp>
        </p:grpSp>
        <p:pic>
          <p:nvPicPr>
            <p:cNvPr id="84" name="Picture 83">
              <a:extLst>
                <a:ext uri="{FF2B5EF4-FFF2-40B4-BE49-F238E27FC236}">
                  <a16:creationId xmlns:a16="http://schemas.microsoft.com/office/drawing/2014/main" id="{C9C197A8-1A09-43A4-BE97-665D34FC1E8C}"/>
                </a:ext>
              </a:extLst>
            </p:cNvPr>
            <p:cNvPicPr>
              <a:picLocks noChangeAspect="1"/>
            </p:cNvPicPr>
            <p:nvPr/>
          </p:nvPicPr>
          <p:blipFill>
            <a:blip r:embed="rId4"/>
            <a:stretch>
              <a:fillRect/>
            </a:stretch>
          </p:blipFill>
          <p:spPr>
            <a:xfrm>
              <a:off x="7047335" y="3830261"/>
              <a:ext cx="640135" cy="658425"/>
            </a:xfrm>
            <a:prstGeom prst="rect">
              <a:avLst/>
            </a:prstGeom>
          </p:spPr>
        </p:pic>
        <p:pic>
          <p:nvPicPr>
            <p:cNvPr id="85" name="Picture 84">
              <a:extLst>
                <a:ext uri="{FF2B5EF4-FFF2-40B4-BE49-F238E27FC236}">
                  <a16:creationId xmlns:a16="http://schemas.microsoft.com/office/drawing/2014/main" id="{DC1D359C-F308-4BD2-BC8E-AB6C6B8DB59A}"/>
                </a:ext>
              </a:extLst>
            </p:cNvPr>
            <p:cNvPicPr>
              <a:picLocks noChangeAspect="1"/>
            </p:cNvPicPr>
            <p:nvPr/>
          </p:nvPicPr>
          <p:blipFill>
            <a:blip r:embed="rId4"/>
            <a:stretch>
              <a:fillRect/>
            </a:stretch>
          </p:blipFill>
          <p:spPr>
            <a:xfrm>
              <a:off x="8110590" y="3830260"/>
              <a:ext cx="640135" cy="658425"/>
            </a:xfrm>
            <a:prstGeom prst="rect">
              <a:avLst/>
            </a:prstGeom>
          </p:spPr>
        </p:pic>
        <p:sp>
          <p:nvSpPr>
            <p:cNvPr id="86" name="TextBox 85">
              <a:extLst>
                <a:ext uri="{FF2B5EF4-FFF2-40B4-BE49-F238E27FC236}">
                  <a16:creationId xmlns:a16="http://schemas.microsoft.com/office/drawing/2014/main" id="{DAC200D1-C351-4FF3-954E-0CEA6640DC0E}"/>
                </a:ext>
              </a:extLst>
            </p:cNvPr>
            <p:cNvSpPr txBox="1"/>
            <p:nvPr/>
          </p:nvSpPr>
          <p:spPr>
            <a:xfrm>
              <a:off x="7687470" y="3688381"/>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87" name="TextBox 86">
              <a:extLst>
                <a:ext uri="{FF2B5EF4-FFF2-40B4-BE49-F238E27FC236}">
                  <a16:creationId xmlns:a16="http://schemas.microsoft.com/office/drawing/2014/main" id="{C3A1C740-6234-4F7F-BE78-0A11AC9EA9D0}"/>
                </a:ext>
              </a:extLst>
            </p:cNvPr>
            <p:cNvSpPr txBox="1"/>
            <p:nvPr/>
          </p:nvSpPr>
          <p:spPr>
            <a:xfrm>
              <a:off x="6977761" y="4523364"/>
              <a:ext cx="1879506" cy="565026"/>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10’s of multi-node systems</a:t>
              </a:r>
            </a:p>
          </p:txBody>
        </p:sp>
      </p:grpSp>
      <p:grpSp>
        <p:nvGrpSpPr>
          <p:cNvPr id="20" name="Group 19">
            <a:extLst>
              <a:ext uri="{FF2B5EF4-FFF2-40B4-BE49-F238E27FC236}">
                <a16:creationId xmlns:a16="http://schemas.microsoft.com/office/drawing/2014/main" id="{63ACC3B1-C22E-43D8-8D03-7DFF551409F8}"/>
              </a:ext>
            </a:extLst>
          </p:cNvPr>
          <p:cNvGrpSpPr/>
          <p:nvPr/>
        </p:nvGrpSpPr>
        <p:grpSpPr>
          <a:xfrm>
            <a:off x="6966931" y="3266020"/>
            <a:ext cx="2210018" cy="1594644"/>
            <a:chOff x="9252158" y="3973511"/>
            <a:chExt cx="2166881" cy="1563518"/>
          </a:xfrm>
        </p:grpSpPr>
        <p:grpSp>
          <p:nvGrpSpPr>
            <p:cNvPr id="88" name="Group 87">
              <a:extLst>
                <a:ext uri="{FF2B5EF4-FFF2-40B4-BE49-F238E27FC236}">
                  <a16:creationId xmlns:a16="http://schemas.microsoft.com/office/drawing/2014/main" id="{0428DBD7-9E14-4B5F-8EE2-0B71250A203C}"/>
                </a:ext>
              </a:extLst>
            </p:cNvPr>
            <p:cNvGrpSpPr/>
            <p:nvPr/>
          </p:nvGrpSpPr>
          <p:grpSpPr>
            <a:xfrm>
              <a:off x="9252158" y="3973511"/>
              <a:ext cx="1862081" cy="1258718"/>
              <a:chOff x="10048" y="2128741"/>
              <a:chExt cx="3453649" cy="2270242"/>
            </a:xfrm>
          </p:grpSpPr>
          <p:sp>
            <p:nvSpPr>
              <p:cNvPr id="89" name="Rectangle 88">
                <a:extLst>
                  <a:ext uri="{FF2B5EF4-FFF2-40B4-BE49-F238E27FC236}">
                    <a16:creationId xmlns:a16="http://schemas.microsoft.com/office/drawing/2014/main" id="{258DCDC8-27C4-45E0-B4AB-8B87AA5C25A0}"/>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0" name="TextBox 89">
                <a:extLst>
                  <a:ext uri="{FF2B5EF4-FFF2-40B4-BE49-F238E27FC236}">
                    <a16:creationId xmlns:a16="http://schemas.microsoft.com/office/drawing/2014/main" id="{ECEC2FE9-9620-4555-91AE-0F4F4A994946}"/>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91" name="Picture 90">
              <a:extLst>
                <a:ext uri="{FF2B5EF4-FFF2-40B4-BE49-F238E27FC236}">
                  <a16:creationId xmlns:a16="http://schemas.microsoft.com/office/drawing/2014/main" id="{91DA7435-94B5-4A9A-8610-C96953921CFD}"/>
                </a:ext>
              </a:extLst>
            </p:cNvPr>
            <p:cNvPicPr>
              <a:picLocks noChangeAspect="1"/>
            </p:cNvPicPr>
            <p:nvPr/>
          </p:nvPicPr>
          <p:blipFill>
            <a:blip r:embed="rId4"/>
            <a:stretch>
              <a:fillRect/>
            </a:stretch>
          </p:blipFill>
          <p:spPr>
            <a:xfrm>
              <a:off x="9332536" y="4549219"/>
              <a:ext cx="640135" cy="658425"/>
            </a:xfrm>
            <a:prstGeom prst="rect">
              <a:avLst/>
            </a:prstGeom>
          </p:spPr>
        </p:pic>
        <p:pic>
          <p:nvPicPr>
            <p:cNvPr id="92" name="Picture 91">
              <a:extLst>
                <a:ext uri="{FF2B5EF4-FFF2-40B4-BE49-F238E27FC236}">
                  <a16:creationId xmlns:a16="http://schemas.microsoft.com/office/drawing/2014/main" id="{6FDC9EC9-72FA-416C-A33F-8ADDE47A9EC3}"/>
                </a:ext>
              </a:extLst>
            </p:cNvPr>
            <p:cNvPicPr>
              <a:picLocks noChangeAspect="1"/>
            </p:cNvPicPr>
            <p:nvPr/>
          </p:nvPicPr>
          <p:blipFill>
            <a:blip r:embed="rId4"/>
            <a:stretch>
              <a:fillRect/>
            </a:stretch>
          </p:blipFill>
          <p:spPr>
            <a:xfrm>
              <a:off x="10395791" y="4549218"/>
              <a:ext cx="640135" cy="658425"/>
            </a:xfrm>
            <a:prstGeom prst="rect">
              <a:avLst/>
            </a:prstGeom>
          </p:spPr>
        </p:pic>
        <p:sp>
          <p:nvSpPr>
            <p:cNvPr id="93" name="TextBox 92">
              <a:extLst>
                <a:ext uri="{FF2B5EF4-FFF2-40B4-BE49-F238E27FC236}">
                  <a16:creationId xmlns:a16="http://schemas.microsoft.com/office/drawing/2014/main" id="{AD0FD7FE-EF15-4B16-9769-C3DFB2FAD27E}"/>
                </a:ext>
              </a:extLst>
            </p:cNvPr>
            <p:cNvSpPr txBox="1"/>
            <p:nvPr/>
          </p:nvSpPr>
          <p:spPr>
            <a:xfrm>
              <a:off x="9972671" y="44073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94" name="Group 93">
              <a:extLst>
                <a:ext uri="{FF2B5EF4-FFF2-40B4-BE49-F238E27FC236}">
                  <a16:creationId xmlns:a16="http://schemas.microsoft.com/office/drawing/2014/main" id="{C180F985-D0CF-430C-BEAA-DAA6A490A6F1}"/>
                </a:ext>
              </a:extLst>
            </p:cNvPr>
            <p:cNvGrpSpPr/>
            <p:nvPr/>
          </p:nvGrpSpPr>
          <p:grpSpPr>
            <a:xfrm>
              <a:off x="9404558" y="4125911"/>
              <a:ext cx="1862081" cy="1258718"/>
              <a:chOff x="10048" y="2128741"/>
              <a:chExt cx="3453649" cy="2270242"/>
            </a:xfrm>
          </p:grpSpPr>
          <p:sp>
            <p:nvSpPr>
              <p:cNvPr id="95" name="Rectangle 94">
                <a:extLst>
                  <a:ext uri="{FF2B5EF4-FFF2-40B4-BE49-F238E27FC236}">
                    <a16:creationId xmlns:a16="http://schemas.microsoft.com/office/drawing/2014/main" id="{59A504C6-416E-4723-8EF8-A0908651CFEB}"/>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6" name="TextBox 95">
                <a:extLst>
                  <a:ext uri="{FF2B5EF4-FFF2-40B4-BE49-F238E27FC236}">
                    <a16:creationId xmlns:a16="http://schemas.microsoft.com/office/drawing/2014/main" id="{29BE7F81-A98F-44D1-AB4E-2B5A597ECCE3}"/>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97" name="Picture 96">
              <a:extLst>
                <a:ext uri="{FF2B5EF4-FFF2-40B4-BE49-F238E27FC236}">
                  <a16:creationId xmlns:a16="http://schemas.microsoft.com/office/drawing/2014/main" id="{D0B1D97C-23C3-49D4-9A70-9B6D0CD42286}"/>
                </a:ext>
              </a:extLst>
            </p:cNvPr>
            <p:cNvPicPr>
              <a:picLocks noChangeAspect="1"/>
            </p:cNvPicPr>
            <p:nvPr/>
          </p:nvPicPr>
          <p:blipFill>
            <a:blip r:embed="rId4"/>
            <a:stretch>
              <a:fillRect/>
            </a:stretch>
          </p:blipFill>
          <p:spPr>
            <a:xfrm>
              <a:off x="9484936" y="4701619"/>
              <a:ext cx="640135" cy="658425"/>
            </a:xfrm>
            <a:prstGeom prst="rect">
              <a:avLst/>
            </a:prstGeom>
          </p:spPr>
        </p:pic>
        <p:pic>
          <p:nvPicPr>
            <p:cNvPr id="98" name="Picture 97">
              <a:extLst>
                <a:ext uri="{FF2B5EF4-FFF2-40B4-BE49-F238E27FC236}">
                  <a16:creationId xmlns:a16="http://schemas.microsoft.com/office/drawing/2014/main" id="{BC434D0B-E4A9-4B53-B1B9-EABFE7659001}"/>
                </a:ext>
              </a:extLst>
            </p:cNvPr>
            <p:cNvPicPr>
              <a:picLocks noChangeAspect="1"/>
            </p:cNvPicPr>
            <p:nvPr/>
          </p:nvPicPr>
          <p:blipFill>
            <a:blip r:embed="rId4"/>
            <a:stretch>
              <a:fillRect/>
            </a:stretch>
          </p:blipFill>
          <p:spPr>
            <a:xfrm>
              <a:off x="10548191" y="4701618"/>
              <a:ext cx="640135" cy="658425"/>
            </a:xfrm>
            <a:prstGeom prst="rect">
              <a:avLst/>
            </a:prstGeom>
          </p:spPr>
        </p:pic>
        <p:sp>
          <p:nvSpPr>
            <p:cNvPr id="99" name="TextBox 98">
              <a:extLst>
                <a:ext uri="{FF2B5EF4-FFF2-40B4-BE49-F238E27FC236}">
                  <a16:creationId xmlns:a16="http://schemas.microsoft.com/office/drawing/2014/main" id="{F7B80F55-5FBA-44E9-A8C6-C5105D49A1AA}"/>
                </a:ext>
              </a:extLst>
            </p:cNvPr>
            <p:cNvSpPr txBox="1"/>
            <p:nvPr/>
          </p:nvSpPr>
          <p:spPr>
            <a:xfrm>
              <a:off x="10125071" y="45597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100" name="Group 99">
              <a:extLst>
                <a:ext uri="{FF2B5EF4-FFF2-40B4-BE49-F238E27FC236}">
                  <a16:creationId xmlns:a16="http://schemas.microsoft.com/office/drawing/2014/main" id="{88EA3833-6425-4C0A-A9F3-D54089D02C7A}"/>
                </a:ext>
              </a:extLst>
            </p:cNvPr>
            <p:cNvGrpSpPr/>
            <p:nvPr/>
          </p:nvGrpSpPr>
          <p:grpSpPr>
            <a:xfrm>
              <a:off x="9556958" y="4278311"/>
              <a:ext cx="1862081" cy="1258718"/>
              <a:chOff x="10048" y="2128741"/>
              <a:chExt cx="3453649" cy="2270242"/>
            </a:xfrm>
          </p:grpSpPr>
          <p:sp>
            <p:nvSpPr>
              <p:cNvPr id="101" name="Rectangle 100">
                <a:extLst>
                  <a:ext uri="{FF2B5EF4-FFF2-40B4-BE49-F238E27FC236}">
                    <a16:creationId xmlns:a16="http://schemas.microsoft.com/office/drawing/2014/main" id="{120EF958-6EE5-45BD-AB91-F582B711DD9E}"/>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2" name="TextBox 101">
                <a:extLst>
                  <a:ext uri="{FF2B5EF4-FFF2-40B4-BE49-F238E27FC236}">
                    <a16:creationId xmlns:a16="http://schemas.microsoft.com/office/drawing/2014/main" id="{6CAD733F-93CC-436F-BAB8-6D804C210816}"/>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103" name="Picture 102">
              <a:extLst>
                <a:ext uri="{FF2B5EF4-FFF2-40B4-BE49-F238E27FC236}">
                  <a16:creationId xmlns:a16="http://schemas.microsoft.com/office/drawing/2014/main" id="{1A44E180-64FB-4F37-BD66-AA4AF4D351CE}"/>
                </a:ext>
              </a:extLst>
            </p:cNvPr>
            <p:cNvPicPr>
              <a:picLocks noChangeAspect="1"/>
            </p:cNvPicPr>
            <p:nvPr/>
          </p:nvPicPr>
          <p:blipFill>
            <a:blip r:embed="rId4"/>
            <a:stretch>
              <a:fillRect/>
            </a:stretch>
          </p:blipFill>
          <p:spPr>
            <a:xfrm>
              <a:off x="9637336" y="4854019"/>
              <a:ext cx="640135" cy="658425"/>
            </a:xfrm>
            <a:prstGeom prst="rect">
              <a:avLst/>
            </a:prstGeom>
          </p:spPr>
        </p:pic>
        <p:pic>
          <p:nvPicPr>
            <p:cNvPr id="104" name="Picture 103">
              <a:extLst>
                <a:ext uri="{FF2B5EF4-FFF2-40B4-BE49-F238E27FC236}">
                  <a16:creationId xmlns:a16="http://schemas.microsoft.com/office/drawing/2014/main" id="{8EE44F7C-6780-48A9-A5F2-D205F8C172D9}"/>
                </a:ext>
              </a:extLst>
            </p:cNvPr>
            <p:cNvPicPr>
              <a:picLocks noChangeAspect="1"/>
            </p:cNvPicPr>
            <p:nvPr/>
          </p:nvPicPr>
          <p:blipFill>
            <a:blip r:embed="rId4"/>
            <a:stretch>
              <a:fillRect/>
            </a:stretch>
          </p:blipFill>
          <p:spPr>
            <a:xfrm>
              <a:off x="10700591" y="4854018"/>
              <a:ext cx="640135" cy="658425"/>
            </a:xfrm>
            <a:prstGeom prst="rect">
              <a:avLst/>
            </a:prstGeom>
          </p:spPr>
        </p:pic>
        <p:sp>
          <p:nvSpPr>
            <p:cNvPr id="105" name="TextBox 104">
              <a:extLst>
                <a:ext uri="{FF2B5EF4-FFF2-40B4-BE49-F238E27FC236}">
                  <a16:creationId xmlns:a16="http://schemas.microsoft.com/office/drawing/2014/main" id="{ECB6B63E-F606-4FB6-8250-263B17ED9BD6}"/>
                </a:ext>
              </a:extLst>
            </p:cNvPr>
            <p:cNvSpPr txBox="1"/>
            <p:nvPr/>
          </p:nvSpPr>
          <p:spPr>
            <a:xfrm>
              <a:off x="10277471" y="47121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cxnSp>
        <p:nvCxnSpPr>
          <p:cNvPr id="22" name="Connector: Elbow 21">
            <a:extLst>
              <a:ext uri="{FF2B5EF4-FFF2-40B4-BE49-F238E27FC236}">
                <a16:creationId xmlns:a16="http://schemas.microsoft.com/office/drawing/2014/main" id="{8E412EF0-758F-4D3B-89E4-878CD881FB68}"/>
              </a:ext>
            </a:extLst>
          </p:cNvPr>
          <p:cNvCxnSpPr>
            <a:cxnSpLocks/>
            <a:stCxn id="58" idx="3"/>
            <a:endCxn id="89" idx="0"/>
          </p:cNvCxnSpPr>
          <p:nvPr/>
        </p:nvCxnSpPr>
        <p:spPr>
          <a:xfrm>
            <a:off x="6437104" y="2962392"/>
            <a:ext cx="1479402" cy="3036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4AB7F55-EEA5-4390-A495-BF2C7D086480}"/>
              </a:ext>
            </a:extLst>
          </p:cNvPr>
          <p:cNvCxnSpPr>
            <a:cxnSpLocks/>
            <a:stCxn id="101" idx="3"/>
            <a:endCxn id="81" idx="0"/>
          </p:cNvCxnSpPr>
          <p:nvPr/>
        </p:nvCxnSpPr>
        <p:spPr>
          <a:xfrm>
            <a:off x="9176949" y="4218777"/>
            <a:ext cx="1513591" cy="2998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45F2DF4-0ED2-485C-B91F-54678A5BE8C1}"/>
              </a:ext>
            </a:extLst>
          </p:cNvPr>
          <p:cNvPicPr>
            <a:picLocks noChangeAspect="1"/>
          </p:cNvPicPr>
          <p:nvPr/>
        </p:nvPicPr>
        <p:blipFill>
          <a:blip r:embed="rId6"/>
          <a:stretch>
            <a:fillRect/>
          </a:stretch>
        </p:blipFill>
        <p:spPr>
          <a:xfrm>
            <a:off x="10794317" y="1331943"/>
            <a:ext cx="1072458" cy="1355246"/>
          </a:xfrm>
          <a:prstGeom prst="rect">
            <a:avLst/>
          </a:prstGeom>
        </p:spPr>
      </p:pic>
      <p:cxnSp>
        <p:nvCxnSpPr>
          <p:cNvPr id="39" name="Connector: Elbow 38">
            <a:extLst>
              <a:ext uri="{FF2B5EF4-FFF2-40B4-BE49-F238E27FC236}">
                <a16:creationId xmlns:a16="http://schemas.microsoft.com/office/drawing/2014/main" id="{864084CC-F46C-461E-8B07-8164DA56AC36}"/>
              </a:ext>
            </a:extLst>
          </p:cNvPr>
          <p:cNvCxnSpPr>
            <a:stCxn id="81" idx="3"/>
            <a:endCxn id="37" idx="2"/>
          </p:cNvCxnSpPr>
          <p:nvPr/>
        </p:nvCxnSpPr>
        <p:spPr>
          <a:xfrm flipH="1" flipV="1">
            <a:off x="11330547" y="2687189"/>
            <a:ext cx="309567" cy="2473342"/>
          </a:xfrm>
          <a:prstGeom prst="bentConnector4">
            <a:avLst>
              <a:gd name="adj1" fmla="val -75315"/>
              <a:gd name="adj2" fmla="val 6297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5D41D1-B9CE-42FC-8930-74B3A2D45BD1}"/>
              </a:ext>
            </a:extLst>
          </p:cNvPr>
          <p:cNvSpPr txBox="1"/>
          <p:nvPr/>
        </p:nvSpPr>
        <p:spPr>
          <a:xfrm>
            <a:off x="10512863" y="813316"/>
            <a:ext cx="1568486" cy="320182"/>
          </a:xfrm>
          <a:prstGeom prst="rect">
            <a:avLst/>
          </a:prstGeom>
          <a:noFill/>
        </p:spPr>
        <p:txBody>
          <a:bodyPr wrap="square" lIns="0" tIns="0" rIns="0" bIns="0" rtlCol="0">
            <a:spAutoFit/>
          </a:bodyPr>
          <a:lstStyle/>
          <a:p>
            <a:pPr algn="ctr" defTabSz="932563">
              <a:defRPr/>
            </a:pPr>
            <a:r>
              <a:rPr lang="en-US" sz="204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Customers</a:t>
            </a:r>
          </a:p>
        </p:txBody>
      </p:sp>
      <p:sp>
        <p:nvSpPr>
          <p:cNvPr id="106" name="TextBox 105">
            <a:extLst>
              <a:ext uri="{FF2B5EF4-FFF2-40B4-BE49-F238E27FC236}">
                <a16:creationId xmlns:a16="http://schemas.microsoft.com/office/drawing/2014/main" id="{4A18591A-D4BD-4FEA-B433-E7E283328756}"/>
              </a:ext>
            </a:extLst>
          </p:cNvPr>
          <p:cNvSpPr txBox="1"/>
          <p:nvPr/>
        </p:nvSpPr>
        <p:spPr>
          <a:xfrm>
            <a:off x="7148270" y="4944964"/>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Testing by each partner</a:t>
            </a:r>
          </a:p>
        </p:txBody>
      </p:sp>
      <p:cxnSp>
        <p:nvCxnSpPr>
          <p:cNvPr id="116" name="Connector: Curved 115">
            <a:extLst>
              <a:ext uri="{FF2B5EF4-FFF2-40B4-BE49-F238E27FC236}">
                <a16:creationId xmlns:a16="http://schemas.microsoft.com/office/drawing/2014/main" id="{B5A628B4-85CE-4948-8948-3D786DACCA8A}"/>
              </a:ext>
            </a:extLst>
          </p:cNvPr>
          <p:cNvCxnSpPr>
            <a:stCxn id="58" idx="2"/>
          </p:cNvCxnSpPr>
          <p:nvPr/>
        </p:nvCxnSpPr>
        <p:spPr>
          <a:xfrm rot="5400000">
            <a:off x="3079945" y="3453718"/>
            <a:ext cx="2257023" cy="2558149"/>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40B2DC7-F36B-4AAF-840F-A027E008BB9B}"/>
              </a:ext>
            </a:extLst>
          </p:cNvPr>
          <p:cNvCxnSpPr/>
          <p:nvPr/>
        </p:nvCxnSpPr>
        <p:spPr>
          <a:xfrm rot="10800000" flipV="1">
            <a:off x="2929380" y="4867734"/>
            <a:ext cx="5325090" cy="1004413"/>
          </a:xfrm>
          <a:prstGeom prst="curvedConnector3">
            <a:avLst>
              <a:gd name="adj1" fmla="val -2086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Curved 119">
            <a:extLst>
              <a:ext uri="{FF2B5EF4-FFF2-40B4-BE49-F238E27FC236}">
                <a16:creationId xmlns:a16="http://schemas.microsoft.com/office/drawing/2014/main" id="{6915F50C-A62E-449B-82E6-1D635F6A1B3E}"/>
              </a:ext>
            </a:extLst>
          </p:cNvPr>
          <p:cNvCxnSpPr>
            <a:stCxn id="81" idx="2"/>
          </p:cNvCxnSpPr>
          <p:nvPr/>
        </p:nvCxnSpPr>
        <p:spPr>
          <a:xfrm rot="5400000">
            <a:off x="6747310" y="1953506"/>
            <a:ext cx="94317" cy="779214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Curved 121">
            <a:extLst>
              <a:ext uri="{FF2B5EF4-FFF2-40B4-BE49-F238E27FC236}">
                <a16:creationId xmlns:a16="http://schemas.microsoft.com/office/drawing/2014/main" id="{B5C4533F-50C6-4A5B-A2E9-789E9F245C07}"/>
              </a:ext>
            </a:extLst>
          </p:cNvPr>
          <p:cNvCxnSpPr>
            <a:cxnSpLocks/>
            <a:endCxn id="77" idx="2"/>
          </p:cNvCxnSpPr>
          <p:nvPr/>
        </p:nvCxnSpPr>
        <p:spPr>
          <a:xfrm rot="16200000" flipV="1">
            <a:off x="565833" y="3498202"/>
            <a:ext cx="2457281" cy="2343060"/>
          </a:xfrm>
          <a:prstGeom prst="curvedConnector3">
            <a:avLst>
              <a:gd name="adj1" fmla="val -8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4" name="Picture 26" descr="Bug 512x512.png">
            <a:extLst>
              <a:ext uri="{FF2B5EF4-FFF2-40B4-BE49-F238E27FC236}">
                <a16:creationId xmlns:a16="http://schemas.microsoft.com/office/drawing/2014/main" id="{292281CF-8C4B-4D50-A8B2-21408B410CB4}"/>
              </a:ext>
            </a:extLst>
          </p:cNvPr>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2547922" y="5515923"/>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F36A9AC6-B4F1-4503-9F75-3793F41ECBC6}"/>
              </a:ext>
            </a:extLst>
          </p:cNvPr>
          <p:cNvSpPr/>
          <p:nvPr/>
        </p:nvSpPr>
        <p:spPr bwMode="auto">
          <a:xfrm>
            <a:off x="2316218" y="1110922"/>
            <a:ext cx="1099293" cy="862364"/>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40075">
                      <a:srgbClr val="FFFFFF"/>
                    </a:gs>
                    <a:gs pos="30000">
                      <a:srgbClr val="FFFFFF"/>
                    </a:gs>
                  </a:gsLst>
                  <a:lin ang="5400000" scaled="0"/>
                </a:gradFill>
                <a:latin typeface="Segoe UI"/>
              </a:rPr>
              <a:t>Window Server monthly KB</a:t>
            </a:r>
          </a:p>
        </p:txBody>
      </p:sp>
      <p:cxnSp>
        <p:nvCxnSpPr>
          <p:cNvPr id="8" name="Straight Arrow Connector 7">
            <a:extLst>
              <a:ext uri="{FF2B5EF4-FFF2-40B4-BE49-F238E27FC236}">
                <a16:creationId xmlns:a16="http://schemas.microsoft.com/office/drawing/2014/main" id="{EB4555D0-B064-40BB-BFCC-82002D96812D}"/>
              </a:ext>
            </a:extLst>
          </p:cNvPr>
          <p:cNvCxnSpPr>
            <a:stCxn id="2" idx="2"/>
            <a:endCxn id="45" idx="0"/>
          </p:cNvCxnSpPr>
          <p:nvPr/>
        </p:nvCxnSpPr>
        <p:spPr>
          <a:xfrm>
            <a:off x="2865865" y="1973286"/>
            <a:ext cx="1" cy="2782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0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par>
                                <p:cTn id="46" presetID="10" presetClass="entr" presetSubtype="0" fill="hold"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500"/>
                                        <p:tgtEl>
                                          <p:spTgt spid="118"/>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fade">
                                      <p:cBhvr>
                                        <p:cTn id="62" dur="500"/>
                                        <p:tgtEl>
                                          <p:spTgt spid="1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79" grpId="0"/>
      <p:bldP spid="40" grpId="0"/>
      <p:bldP spid="10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941DE-F38A-4E84-AB3A-5212F8D86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4B1DF0DA-92A0-4567-802F-5129B5FE60AA}"/>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Flow</a:t>
            </a:r>
          </a:p>
        </p:txBody>
      </p:sp>
    </p:spTree>
    <p:extLst>
      <p:ext uri="{BB962C8B-B14F-4D97-AF65-F5344CB8AC3E}">
        <p14:creationId xmlns:p14="http://schemas.microsoft.com/office/powerpoint/2010/main" val="34183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6" name="Title 16">
            <a:extLst>
              <a:ext uri="{FF2B5EF4-FFF2-40B4-BE49-F238E27FC236}">
                <a16:creationId xmlns:a16="http://schemas.microsoft.com/office/drawing/2014/main" id="{5682B3F9-39B6-4EB9-A3C2-AFC9EB2BF5B9}"/>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Agenda</a:t>
            </a:r>
          </a:p>
        </p:txBody>
      </p:sp>
      <p:sp>
        <p:nvSpPr>
          <p:cNvPr id="47" name="Text Placeholder 5">
            <a:extLst>
              <a:ext uri="{FF2B5EF4-FFF2-40B4-BE49-F238E27FC236}">
                <a16:creationId xmlns:a16="http://schemas.microsoft.com/office/drawing/2014/main" id="{4790C5B7-4836-4012-828B-176D525FC310}"/>
              </a:ext>
            </a:extLst>
          </p:cNvPr>
          <p:cNvSpPr txBox="1">
            <a:spLocks/>
          </p:cNvSpPr>
          <p:nvPr/>
        </p:nvSpPr>
        <p:spPr>
          <a:xfrm>
            <a:off x="274638" y="1212850"/>
            <a:ext cx="6747361" cy="3877985"/>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800" dirty="0"/>
              <a:t>Overview</a:t>
            </a:r>
          </a:p>
          <a:p>
            <a:pPr>
              <a:lnSpc>
                <a:spcPct val="100000"/>
              </a:lnSpc>
            </a:pPr>
            <a:r>
              <a:rPr lang="en-US" sz="2800" dirty="0"/>
              <a:t>Servicing Policy</a:t>
            </a:r>
          </a:p>
          <a:p>
            <a:pPr>
              <a:lnSpc>
                <a:spcPct val="100000"/>
              </a:lnSpc>
            </a:pPr>
            <a:r>
              <a:rPr lang="en-US" sz="2800" dirty="0"/>
              <a:t>Update Packages</a:t>
            </a:r>
          </a:p>
          <a:p>
            <a:pPr lvl="1">
              <a:lnSpc>
                <a:spcPct val="100000"/>
              </a:lnSpc>
            </a:pPr>
            <a:r>
              <a:rPr lang="en-US" sz="2800" dirty="0">
                <a:gradFill>
                  <a:gsLst>
                    <a:gs pos="1250">
                      <a:schemeClr val="tx2"/>
                    </a:gs>
                    <a:gs pos="99000">
                      <a:schemeClr val="tx2"/>
                    </a:gs>
                  </a:gsLst>
                  <a:lin ang="5400000" scaled="0"/>
                </a:gradFill>
                <a:latin typeface="+mj-lt"/>
              </a:rPr>
              <a:t>Update Flow</a:t>
            </a:r>
          </a:p>
          <a:p>
            <a:pPr lvl="1">
              <a:lnSpc>
                <a:spcPct val="100000"/>
              </a:lnSpc>
            </a:pPr>
            <a:r>
              <a:rPr lang="en-US" sz="2800" dirty="0">
                <a:gradFill>
                  <a:gsLst>
                    <a:gs pos="1250">
                      <a:schemeClr val="tx2"/>
                    </a:gs>
                    <a:gs pos="99000">
                      <a:schemeClr val="tx2"/>
                    </a:gs>
                  </a:gsLst>
                  <a:lin ang="5400000" scaled="0"/>
                </a:gradFill>
                <a:latin typeface="+mj-lt"/>
              </a:rPr>
              <a:t>Administrative Tasks</a:t>
            </a:r>
          </a:p>
          <a:p>
            <a:pPr lvl="1">
              <a:lnSpc>
                <a:spcPct val="100000"/>
              </a:lnSpc>
            </a:pPr>
            <a:r>
              <a:rPr lang="en-US" sz="2800" dirty="0">
                <a:gradFill>
                  <a:gsLst>
                    <a:gs pos="1250">
                      <a:schemeClr val="tx2"/>
                    </a:gs>
                    <a:gs pos="99000">
                      <a:schemeClr val="tx2"/>
                    </a:gs>
                  </a:gsLst>
                  <a:lin ang="5400000" scaled="0"/>
                </a:gradFill>
                <a:latin typeface="+mj-lt"/>
              </a:rPr>
              <a:t>Troubleshooting</a:t>
            </a:r>
          </a:p>
          <a:p>
            <a:pPr lvl="1"/>
            <a:endParaRPr lang="en-US" dirty="0"/>
          </a:p>
          <a:p>
            <a:endParaRPr lang="en-US" sz="2000" dirty="0">
              <a:solidFill>
                <a:schemeClr val="tx1"/>
              </a:solidFill>
              <a:latin typeface="Segoe UI Light" pitchFamily="34" charset="0"/>
            </a:endParaRPr>
          </a:p>
        </p:txBody>
      </p:sp>
    </p:spTree>
    <p:extLst>
      <p:ext uri="{BB962C8B-B14F-4D97-AF65-F5344CB8AC3E}">
        <p14:creationId xmlns:p14="http://schemas.microsoft.com/office/powerpoint/2010/main" val="11499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1"/>
            <a:ext cx="11237870" cy="615251"/>
          </a:xfrm>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Updates : Phase 1</a:t>
            </a:r>
          </a:p>
        </p:txBody>
      </p:sp>
      <p:pic>
        <p:nvPicPr>
          <p:cNvPr id="4" name="Picture 3">
            <a:extLst>
              <a:ext uri="{FF2B5EF4-FFF2-40B4-BE49-F238E27FC236}">
                <a16:creationId xmlns:a16="http://schemas.microsoft.com/office/drawing/2014/main" id="{AEA4F01B-7CA3-47B9-AE1E-D31369BE3D72}"/>
              </a:ext>
            </a:extLst>
          </p:cNvPr>
          <p:cNvPicPr>
            <a:picLocks noChangeAspect="1"/>
          </p:cNvPicPr>
          <p:nvPr/>
        </p:nvPicPr>
        <p:blipFill>
          <a:blip r:embed="rId3"/>
          <a:stretch>
            <a:fillRect/>
          </a:stretch>
        </p:blipFill>
        <p:spPr>
          <a:xfrm>
            <a:off x="562689" y="1509503"/>
            <a:ext cx="2236002" cy="2063108"/>
          </a:xfrm>
          <a:prstGeom prst="rect">
            <a:avLst/>
          </a:prstGeom>
          <a:ln>
            <a:solidFill>
              <a:schemeClr val="accent1"/>
            </a:solidFill>
          </a:ln>
        </p:spPr>
      </p:pic>
      <p:sp>
        <p:nvSpPr>
          <p:cNvPr id="5" name="Rectangle 4">
            <a:extLst>
              <a:ext uri="{FF2B5EF4-FFF2-40B4-BE49-F238E27FC236}">
                <a16:creationId xmlns:a16="http://schemas.microsoft.com/office/drawing/2014/main" id="{2342F03D-15A4-4C00-A879-D08D7EA4D98C}"/>
              </a:ext>
            </a:extLst>
          </p:cNvPr>
          <p:cNvSpPr/>
          <p:nvPr/>
        </p:nvSpPr>
        <p:spPr bwMode="auto">
          <a:xfrm>
            <a:off x="881" y="3688956"/>
            <a:ext cx="3341829" cy="45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tx1"/>
                </a:solidFill>
                <a:latin typeface="Segoe UI Light" panose="020B0502040204020203" pitchFamily="34" charset="0"/>
                <a:cs typeface="Segoe UI Light" panose="020B0502040204020203" pitchFamily="34" charset="0"/>
              </a:rPr>
              <a:t>Azure Stack Hub downloader</a:t>
            </a:r>
          </a:p>
        </p:txBody>
      </p:sp>
      <p:sp>
        <p:nvSpPr>
          <p:cNvPr id="6" name="Rectangle 5">
            <a:extLst>
              <a:ext uri="{FF2B5EF4-FFF2-40B4-BE49-F238E27FC236}">
                <a16:creationId xmlns:a16="http://schemas.microsoft.com/office/drawing/2014/main" id="{A91E6875-9C4D-4D7C-8DF5-B4D476CF4F1D}"/>
              </a:ext>
            </a:extLst>
          </p:cNvPr>
          <p:cNvSpPr/>
          <p:nvPr/>
        </p:nvSpPr>
        <p:spPr bwMode="auto">
          <a:xfrm>
            <a:off x="5526556" y="3644925"/>
            <a:ext cx="6543767" cy="2833734"/>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 name="TextBox 7">
            <a:extLst>
              <a:ext uri="{FF2B5EF4-FFF2-40B4-BE49-F238E27FC236}">
                <a16:creationId xmlns:a16="http://schemas.microsoft.com/office/drawing/2014/main" id="{91402AC1-699B-43C8-B094-A3C41ABA1BF0}"/>
              </a:ext>
            </a:extLst>
          </p:cNvPr>
          <p:cNvSpPr txBox="1"/>
          <p:nvPr/>
        </p:nvSpPr>
        <p:spPr>
          <a:xfrm>
            <a:off x="7329589" y="3043741"/>
            <a:ext cx="2937701"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Stack Hub</a:t>
            </a:r>
          </a:p>
        </p:txBody>
      </p:sp>
      <p:sp>
        <p:nvSpPr>
          <p:cNvPr id="14" name="Flowchart: Magnetic Disk 13">
            <a:extLst>
              <a:ext uri="{FF2B5EF4-FFF2-40B4-BE49-F238E27FC236}">
                <a16:creationId xmlns:a16="http://schemas.microsoft.com/office/drawing/2014/main" id="{25F1CCD2-A063-418B-AFAC-B7F37FA77F06}"/>
              </a:ext>
            </a:extLst>
          </p:cNvPr>
          <p:cNvSpPr/>
          <p:nvPr/>
        </p:nvSpPr>
        <p:spPr bwMode="auto">
          <a:xfrm>
            <a:off x="6836087" y="3928591"/>
            <a:ext cx="1620398" cy="1449652"/>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448">
                <a:solidFill>
                  <a:schemeClr val="tx1"/>
                </a:solidFill>
                <a:latin typeface="Segoe UI Light" panose="020B0502040204020203" pitchFamily="34" charset="0"/>
                <a:cs typeface="Segoe UI Light" panose="020B0502040204020203" pitchFamily="34" charset="0"/>
              </a:rPr>
              <a:t>Host OS</a:t>
            </a:r>
          </a:p>
          <a:p>
            <a:pPr algn="ctr" defTabSz="951028" fontAlgn="base">
              <a:spcBef>
                <a:spcPct val="0"/>
              </a:spcBef>
              <a:spcAft>
                <a:spcPct val="0"/>
              </a:spcAft>
            </a:pPr>
            <a:r>
              <a:rPr lang="en-US" sz="2448">
                <a:solidFill>
                  <a:schemeClr val="tx1"/>
                </a:solidFill>
                <a:latin typeface="Segoe UI Light" panose="020B0502040204020203" pitchFamily="34" charset="0"/>
                <a:cs typeface="Segoe UI Light" panose="020B0502040204020203" pitchFamily="34" charset="0"/>
              </a:rPr>
              <a:t>Image</a:t>
            </a:r>
          </a:p>
        </p:txBody>
      </p:sp>
      <p:sp>
        <p:nvSpPr>
          <p:cNvPr id="16" name="TextBox 15">
            <a:extLst>
              <a:ext uri="{FF2B5EF4-FFF2-40B4-BE49-F238E27FC236}">
                <a16:creationId xmlns:a16="http://schemas.microsoft.com/office/drawing/2014/main" id="{9F30F4EB-181D-40C6-A45A-D46AB6577A00}"/>
              </a:ext>
            </a:extLst>
          </p:cNvPr>
          <p:cNvSpPr txBox="1"/>
          <p:nvPr/>
        </p:nvSpPr>
        <p:spPr>
          <a:xfrm>
            <a:off x="5868511" y="5829390"/>
            <a:ext cx="3571094" cy="448228"/>
          </a:xfrm>
          <a:prstGeom prst="rect">
            <a:avLst/>
          </a:prstGeom>
          <a:noFill/>
        </p:spPr>
        <p:txBody>
          <a:bodyPr wrap="square" lIns="0" tIns="0" rIns="0" bIns="0" rtlCol="0">
            <a:spAutoFit/>
          </a:bodyPr>
          <a:lstStyle/>
          <a:p>
            <a:pPr algn="l"/>
            <a:r>
              <a:rPr lang="en-US" sz="285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\\infrastructure_share</a:t>
            </a:r>
          </a:p>
        </p:txBody>
      </p:sp>
      <p:cxnSp>
        <p:nvCxnSpPr>
          <p:cNvPr id="24" name="Straight Arrow Connector 23">
            <a:extLst>
              <a:ext uri="{FF2B5EF4-FFF2-40B4-BE49-F238E27FC236}">
                <a16:creationId xmlns:a16="http://schemas.microsoft.com/office/drawing/2014/main" id="{0CF4AE1C-B166-4DBB-8BBF-0BCC6FDBE95E}"/>
              </a:ext>
            </a:extLst>
          </p:cNvPr>
          <p:cNvCxnSpPr>
            <a:stCxn id="14" idx="3"/>
            <a:endCxn id="16" idx="0"/>
          </p:cNvCxnSpPr>
          <p:nvPr/>
        </p:nvCxnSpPr>
        <p:spPr>
          <a:xfrm>
            <a:off x="7646286" y="5378243"/>
            <a:ext cx="7772" cy="4511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983112-A317-4B08-B31E-2ACD1ED9D3C0}"/>
              </a:ext>
            </a:extLst>
          </p:cNvPr>
          <p:cNvSpPr txBox="1"/>
          <p:nvPr/>
        </p:nvSpPr>
        <p:spPr>
          <a:xfrm>
            <a:off x="7737603" y="5443172"/>
            <a:ext cx="1398905" cy="320182"/>
          </a:xfrm>
          <a:prstGeom prst="rect">
            <a:avLst/>
          </a:prstGeom>
          <a:noFill/>
        </p:spPr>
        <p:txBody>
          <a:bodyPr wrap="square" lIns="0" tIns="0" rIns="0" bIns="0" rtlCol="0">
            <a:spAutoFit/>
          </a:bodyPr>
          <a:lstStyle/>
          <a:p>
            <a:pPr algn="l"/>
            <a:r>
              <a:rPr lang="en-US" sz="204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Stored on</a:t>
            </a:r>
          </a:p>
        </p:txBody>
      </p:sp>
      <p:sp>
        <p:nvSpPr>
          <p:cNvPr id="27" name="Flowchart: Magnetic Disk 26">
            <a:extLst>
              <a:ext uri="{FF2B5EF4-FFF2-40B4-BE49-F238E27FC236}">
                <a16:creationId xmlns:a16="http://schemas.microsoft.com/office/drawing/2014/main" id="{6414FDE6-1F11-4335-9148-666D0B2F3E9A}"/>
              </a:ext>
            </a:extLst>
          </p:cNvPr>
          <p:cNvSpPr/>
          <p:nvPr/>
        </p:nvSpPr>
        <p:spPr bwMode="auto">
          <a:xfrm>
            <a:off x="5600388" y="4082146"/>
            <a:ext cx="691681" cy="718026"/>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solidFill>
                <a:schemeClr val="tx1"/>
              </a:solidFill>
            </a:endParaRPr>
          </a:p>
        </p:txBody>
      </p:sp>
      <p:cxnSp>
        <p:nvCxnSpPr>
          <p:cNvPr id="31" name="Connector: Elbow 30">
            <a:extLst>
              <a:ext uri="{FF2B5EF4-FFF2-40B4-BE49-F238E27FC236}">
                <a16:creationId xmlns:a16="http://schemas.microsoft.com/office/drawing/2014/main" id="{8DA7A018-4627-46B9-AC0C-0D9F299BAD49}"/>
              </a:ext>
            </a:extLst>
          </p:cNvPr>
          <p:cNvCxnSpPr>
            <a:stCxn id="4" idx="3"/>
            <a:endCxn id="27" idx="1"/>
          </p:cNvCxnSpPr>
          <p:nvPr/>
        </p:nvCxnSpPr>
        <p:spPr>
          <a:xfrm>
            <a:off x="2798692" y="2541057"/>
            <a:ext cx="3147537" cy="154108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E0DE97-EFEC-4873-A3E7-B304FCB04A81}"/>
              </a:ext>
            </a:extLst>
          </p:cNvPr>
          <p:cNvSpPr txBox="1"/>
          <p:nvPr/>
        </p:nvSpPr>
        <p:spPr>
          <a:xfrm>
            <a:off x="3249449" y="2129444"/>
            <a:ext cx="3147537" cy="320182"/>
          </a:xfrm>
          <a:prstGeom prst="rect">
            <a:avLst/>
          </a:prstGeom>
          <a:noFill/>
        </p:spPr>
        <p:txBody>
          <a:bodyPr wrap="square" lIns="0" tIns="0" rIns="0" bIns="0" rtlCol="0">
            <a:spAutoFit/>
          </a:bodyPr>
          <a:lstStyle/>
          <a:p>
            <a:pPr algn="l"/>
            <a:r>
              <a:rPr lang="en-US" sz="204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Download &amp; Run</a:t>
            </a:r>
          </a:p>
        </p:txBody>
      </p:sp>
      <p:sp>
        <p:nvSpPr>
          <p:cNvPr id="33" name="TextBox 32">
            <a:extLst>
              <a:ext uri="{FF2B5EF4-FFF2-40B4-BE49-F238E27FC236}">
                <a16:creationId xmlns:a16="http://schemas.microsoft.com/office/drawing/2014/main" id="{5A389B38-ECC6-4999-A17C-640D5EDABF25}"/>
              </a:ext>
            </a:extLst>
          </p:cNvPr>
          <p:cNvSpPr txBox="1"/>
          <p:nvPr/>
        </p:nvSpPr>
        <p:spPr>
          <a:xfrm>
            <a:off x="8907244" y="4398220"/>
            <a:ext cx="318639" cy="384205"/>
          </a:xfrm>
          <a:prstGeom prst="rect">
            <a:avLst/>
          </a:prstGeom>
          <a:noFill/>
        </p:spPr>
        <p:txBody>
          <a:bodyPr wrap="square" lIns="0" tIns="0" rIns="0" bIns="0" rtlCol="0">
            <a:spAutoFit/>
          </a:bodyPr>
          <a:lstStyle/>
          <a:p>
            <a:pPr algn="ctr"/>
            <a:r>
              <a:rPr lang="en-US" sz="244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sp>
        <p:nvSpPr>
          <p:cNvPr id="34" name="Flowchart: Magnetic Disk 33">
            <a:extLst>
              <a:ext uri="{FF2B5EF4-FFF2-40B4-BE49-F238E27FC236}">
                <a16:creationId xmlns:a16="http://schemas.microsoft.com/office/drawing/2014/main" id="{FCA08FB5-8534-44BC-9922-B3164D9413F0}"/>
              </a:ext>
            </a:extLst>
          </p:cNvPr>
          <p:cNvSpPr/>
          <p:nvPr/>
        </p:nvSpPr>
        <p:spPr bwMode="auto">
          <a:xfrm>
            <a:off x="9830132" y="3938014"/>
            <a:ext cx="1620398" cy="2045783"/>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448" dirty="0">
                <a:solidFill>
                  <a:schemeClr val="tx1"/>
                </a:solidFill>
                <a:latin typeface="Segoe UI Light" panose="020B0502040204020203" pitchFamily="34" charset="0"/>
                <a:cs typeface="Segoe UI Light" panose="020B0502040204020203" pitchFamily="34" charset="0"/>
              </a:rPr>
              <a:t>New Host OS</a:t>
            </a:r>
          </a:p>
          <a:p>
            <a:pPr algn="ctr" defTabSz="951028" fontAlgn="base">
              <a:spcBef>
                <a:spcPct val="0"/>
              </a:spcBef>
              <a:spcAft>
                <a:spcPct val="0"/>
              </a:spcAft>
            </a:pPr>
            <a:r>
              <a:rPr lang="en-US" sz="2448" dirty="0">
                <a:solidFill>
                  <a:schemeClr val="tx1"/>
                </a:solidFill>
                <a:latin typeface="Segoe UI Light" panose="020B0502040204020203" pitchFamily="34" charset="0"/>
                <a:cs typeface="Segoe UI Light" panose="020B0502040204020203" pitchFamily="34" charset="0"/>
              </a:rPr>
              <a:t>Image + Azure Stack Hub SW</a:t>
            </a:r>
          </a:p>
        </p:txBody>
      </p:sp>
      <p:sp>
        <p:nvSpPr>
          <p:cNvPr id="35" name="TextBox 34">
            <a:extLst>
              <a:ext uri="{FF2B5EF4-FFF2-40B4-BE49-F238E27FC236}">
                <a16:creationId xmlns:a16="http://schemas.microsoft.com/office/drawing/2014/main" id="{55599444-7D46-4869-850B-8F1FA107328D}"/>
              </a:ext>
            </a:extLst>
          </p:cNvPr>
          <p:cNvSpPr txBox="1"/>
          <p:nvPr/>
        </p:nvSpPr>
        <p:spPr>
          <a:xfrm>
            <a:off x="3499116" y="3724037"/>
            <a:ext cx="1072494" cy="1883593"/>
          </a:xfrm>
          <a:prstGeom prst="rect">
            <a:avLst/>
          </a:prstGeom>
          <a:noFill/>
        </p:spPr>
        <p:txBody>
          <a:bodyPr wrap="square" lIns="0" tIns="0" rIns="0" bIns="0" rtlCol="0">
            <a:spAutoFit/>
          </a:bodyPr>
          <a:lstStyle/>
          <a:p>
            <a:r>
              <a:rPr lang="en-US" sz="2040" dirty="0">
                <a:latin typeface="Segoe UI Light" panose="020B0502040204020203" pitchFamily="34" charset="0"/>
                <a:cs typeface="Segoe UI Light" panose="020B0502040204020203" pitchFamily="34" charset="0"/>
              </a:rPr>
              <a:t>OS + Azure Stack Hub updates</a:t>
            </a:r>
          </a:p>
          <a:p>
            <a:pPr algn="l"/>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cxnSp>
        <p:nvCxnSpPr>
          <p:cNvPr id="37" name="Connector: Elbow 36">
            <a:extLst>
              <a:ext uri="{FF2B5EF4-FFF2-40B4-BE49-F238E27FC236}">
                <a16:creationId xmlns:a16="http://schemas.microsoft.com/office/drawing/2014/main" id="{92B384B5-721E-4883-AB8A-B125309CC8AA}"/>
              </a:ext>
            </a:extLst>
          </p:cNvPr>
          <p:cNvCxnSpPr>
            <a:stCxn id="35" idx="3"/>
            <a:endCxn id="27" idx="2"/>
          </p:cNvCxnSpPr>
          <p:nvPr/>
        </p:nvCxnSpPr>
        <p:spPr>
          <a:xfrm flipV="1">
            <a:off x="4571610" y="4441159"/>
            <a:ext cx="1028778" cy="2246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B842D7-8BA3-4C0B-B04E-6EC9713499DE}"/>
              </a:ext>
            </a:extLst>
          </p:cNvPr>
          <p:cNvSpPr txBox="1"/>
          <p:nvPr/>
        </p:nvSpPr>
        <p:spPr>
          <a:xfrm>
            <a:off x="6424188" y="4276732"/>
            <a:ext cx="318639" cy="384205"/>
          </a:xfrm>
          <a:prstGeom prst="rect">
            <a:avLst/>
          </a:prstGeom>
          <a:noFill/>
        </p:spPr>
        <p:txBody>
          <a:bodyPr wrap="square" lIns="0" tIns="0" rIns="0" bIns="0" rtlCol="0">
            <a:spAutoFit/>
          </a:bodyPr>
          <a:lstStyle/>
          <a:p>
            <a:pPr algn="ctr"/>
            <a:r>
              <a:rPr lang="en-US" sz="244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9776850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1"/>
            <a:ext cx="11237870" cy="615251"/>
          </a:xfrm>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Updates – Phase 2</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3575519"/>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3567747"/>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3567747"/>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3575519"/>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094528"/>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094528"/>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094528"/>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094528"/>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090396"/>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077762"/>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077762"/>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077762"/>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one server</a:t>
            </a:r>
          </a:p>
        </p:txBody>
      </p:sp>
      <p:sp>
        <p:nvSpPr>
          <p:cNvPr id="8" name="Cylinder 7">
            <a:extLst>
              <a:ext uri="{FF2B5EF4-FFF2-40B4-BE49-F238E27FC236}">
                <a16:creationId xmlns:a16="http://schemas.microsoft.com/office/drawing/2014/main" id="{B95C597F-FC5B-4C39-8E6E-090DC170DF92}"/>
              </a:ext>
            </a:extLst>
          </p:cNvPr>
          <p:cNvSpPr/>
          <p:nvPr/>
        </p:nvSpPr>
        <p:spPr bwMode="auto">
          <a:xfrm>
            <a:off x="1793631" y="4066581"/>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3620928"/>
            <a:ext cx="1073579" cy="288137"/>
          </a:xfrm>
          <a:prstGeom prst="rect">
            <a:avLst/>
          </a:prstGeom>
          <a:noFill/>
        </p:spPr>
        <p:txBody>
          <a:bodyPr wrap="square" lIns="0" tIns="0" rIns="0" bIns="0" rtlCol="0">
            <a:spAutoFit/>
          </a:bodyPr>
          <a:lstStyle/>
          <a:p>
            <a:pPr algn="l"/>
            <a:r>
              <a:rPr lang="en-US" sz="183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Boot from</a:t>
            </a:r>
          </a:p>
        </p:txBody>
      </p:sp>
      <p:cxnSp>
        <p:nvCxnSpPr>
          <p:cNvPr id="48" name="Connector: Elbow 47">
            <a:extLst>
              <a:ext uri="{FF2B5EF4-FFF2-40B4-BE49-F238E27FC236}">
                <a16:creationId xmlns:a16="http://schemas.microsoft.com/office/drawing/2014/main" id="{50C1D40A-8B7F-4BF5-B2B8-7440633EBF2D}"/>
              </a:ext>
            </a:extLst>
          </p:cNvPr>
          <p:cNvCxnSpPr>
            <a:cxnSpLocks/>
            <a:stCxn id="10" idx="3"/>
            <a:endCxn id="8" idx="1"/>
          </p:cNvCxnSpPr>
          <p:nvPr/>
        </p:nvCxnSpPr>
        <p:spPr>
          <a:xfrm>
            <a:off x="1598523" y="3764997"/>
            <a:ext cx="637545"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Cylinder 50">
            <a:extLst>
              <a:ext uri="{FF2B5EF4-FFF2-40B4-BE49-F238E27FC236}">
                <a16:creationId xmlns:a16="http://schemas.microsoft.com/office/drawing/2014/main" id="{4253B314-3F60-4704-9A25-EFF843A81A29}"/>
              </a:ext>
            </a:extLst>
          </p:cNvPr>
          <p:cNvSpPr/>
          <p:nvPr/>
        </p:nvSpPr>
        <p:spPr bwMode="auto">
          <a:xfrm>
            <a:off x="2828595"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2" name="Cylinder 51">
            <a:extLst>
              <a:ext uri="{FF2B5EF4-FFF2-40B4-BE49-F238E27FC236}">
                <a16:creationId xmlns:a16="http://schemas.microsoft.com/office/drawing/2014/main" id="{234BD07C-0113-4215-8B29-0F3E6D0CF69F}"/>
              </a:ext>
            </a:extLst>
          </p:cNvPr>
          <p:cNvSpPr/>
          <p:nvPr/>
        </p:nvSpPr>
        <p:spPr bwMode="auto">
          <a:xfrm>
            <a:off x="4332302" y="4066581"/>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4" name="Cylinder 53">
            <a:extLst>
              <a:ext uri="{FF2B5EF4-FFF2-40B4-BE49-F238E27FC236}">
                <a16:creationId xmlns:a16="http://schemas.microsoft.com/office/drawing/2014/main" id="{469950A0-5F79-468F-A9E6-7F388A95294C}"/>
              </a:ext>
            </a:extLst>
          </p:cNvPr>
          <p:cNvSpPr/>
          <p:nvPr/>
        </p:nvSpPr>
        <p:spPr bwMode="auto">
          <a:xfrm>
            <a:off x="6854543" y="4066581"/>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6" name="Cylinder 55">
            <a:extLst>
              <a:ext uri="{FF2B5EF4-FFF2-40B4-BE49-F238E27FC236}">
                <a16:creationId xmlns:a16="http://schemas.microsoft.com/office/drawing/2014/main" id="{9B889CA8-575A-4FEA-B7E1-0F887964ECF0}"/>
              </a:ext>
            </a:extLst>
          </p:cNvPr>
          <p:cNvSpPr/>
          <p:nvPr/>
        </p:nvSpPr>
        <p:spPr bwMode="auto">
          <a:xfrm>
            <a:off x="9399047" y="4066581"/>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090396"/>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090396"/>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074827"/>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3764997"/>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714597" y="6242587"/>
            <a:ext cx="3000050"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4 – Server Azure Stack Hub</a:t>
            </a:r>
          </a:p>
        </p:txBody>
      </p:sp>
      <p:cxnSp>
        <p:nvCxnSpPr>
          <p:cNvPr id="79" name="Connector: Elbow 78">
            <a:extLst>
              <a:ext uri="{FF2B5EF4-FFF2-40B4-BE49-F238E27FC236}">
                <a16:creationId xmlns:a16="http://schemas.microsoft.com/office/drawing/2014/main" id="{732B546A-BAF2-41FA-80F9-87CDD31B217E}"/>
              </a:ext>
            </a:extLst>
          </p:cNvPr>
          <p:cNvCxnSpPr>
            <a:stCxn id="25" idx="1"/>
            <a:endCxn id="51" idx="1"/>
          </p:cNvCxnSpPr>
          <p:nvPr/>
        </p:nvCxnSpPr>
        <p:spPr>
          <a:xfrm rot="10800000" flipV="1">
            <a:off x="3271033" y="3302760"/>
            <a:ext cx="1006550" cy="76382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DBD1499-40F3-4EB1-AD12-CF4FFDD030BD}"/>
              </a:ext>
            </a:extLst>
          </p:cNvPr>
          <p:cNvSpPr txBox="1"/>
          <p:nvPr/>
        </p:nvSpPr>
        <p:spPr>
          <a:xfrm>
            <a:off x="2736248" y="3006813"/>
            <a:ext cx="1938360" cy="256159"/>
          </a:xfrm>
          <a:prstGeom prst="rect">
            <a:avLst/>
          </a:prstGeom>
          <a:noFill/>
        </p:spPr>
        <p:txBody>
          <a:bodyPr wrap="square" lIns="0" tIns="0" rIns="0" bIns="0" rtlCol="0">
            <a:spAutoFit/>
          </a:bodyPr>
          <a:lstStyle/>
          <a:p>
            <a:pPr algn="ctr"/>
            <a:r>
              <a:rPr lang="en-US" sz="1632">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config</a:t>
            </a:r>
          </a:p>
        </p:txBody>
      </p:sp>
      <p:sp>
        <p:nvSpPr>
          <p:cNvPr id="3" name="TextBox 2">
            <a:extLst>
              <a:ext uri="{FF2B5EF4-FFF2-40B4-BE49-F238E27FC236}">
                <a16:creationId xmlns:a16="http://schemas.microsoft.com/office/drawing/2014/main" id="{9FBC53CE-607B-404A-9916-3C3038AED2C6}"/>
              </a:ext>
            </a:extLst>
          </p:cNvPr>
          <p:cNvSpPr txBox="1"/>
          <p:nvPr/>
        </p:nvSpPr>
        <p:spPr>
          <a:xfrm>
            <a:off x="1965264" y="1645223"/>
            <a:ext cx="4648200"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Each host server is evacuated and a fresh OS image is applied</a:t>
            </a:r>
          </a:p>
        </p:txBody>
      </p:sp>
    </p:spTree>
    <p:extLst>
      <p:ext uri="{BB962C8B-B14F-4D97-AF65-F5344CB8AC3E}">
        <p14:creationId xmlns:p14="http://schemas.microsoft.com/office/powerpoint/2010/main" val="923548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1.875E-6 -3.7037E-6 L 0.44531 0.00047 " pathEditMode="relative" rAng="0" ptsTypes="AA">
                                      <p:cBhvr>
                                        <p:cTn id="20" dur="2000" fill="hold"/>
                                        <p:tgtEl>
                                          <p:spTgt spid="33"/>
                                        </p:tgtEl>
                                        <p:attrNameLst>
                                          <p:attrName>ppt_x</p:attrName>
                                          <p:attrName>ppt_y</p:attrName>
                                        </p:attrNameLst>
                                      </p:cBhvr>
                                      <p:rCtr x="22266" y="23"/>
                                    </p:animMotion>
                                  </p:childTnLst>
                                </p:cTn>
                              </p:par>
                            </p:childTnLst>
                          </p:cTn>
                        </p:par>
                        <p:par>
                          <p:cTn id="21" fill="hold">
                            <p:stCondLst>
                              <p:cond delay="2000"/>
                            </p:stCondLst>
                            <p:childTnLst>
                              <p:par>
                                <p:cTn id="22" presetID="63" presetClass="path" presetSubtype="0" accel="50000" decel="50000" fill="hold" nodeType="afterEffect">
                                  <p:stCondLst>
                                    <p:cond delay="0"/>
                                  </p:stCondLst>
                                  <p:childTnLst>
                                    <p:animMotion origin="layout" path="M -0.04062 -0.00046 L 0.2556 0.00139 " pathEditMode="relative" rAng="0" ptsTypes="AA">
                                      <p:cBhvr>
                                        <p:cTn id="23" dur="2000" fill="hold"/>
                                        <p:tgtEl>
                                          <p:spTgt spid="38"/>
                                        </p:tgtEl>
                                        <p:attrNameLst>
                                          <p:attrName>ppt_x</p:attrName>
                                          <p:attrName>ppt_y</p:attrName>
                                        </p:attrNameLst>
                                      </p:cBhvr>
                                      <p:rCtr x="14805" y="93"/>
                                    </p:animMotion>
                                  </p:childTnLst>
                                </p:cTn>
                              </p:par>
                            </p:childTnLst>
                          </p:cTn>
                        </p:par>
                        <p:par>
                          <p:cTn id="24" fill="hold">
                            <p:stCondLst>
                              <p:cond delay="4000"/>
                            </p:stCondLst>
                            <p:childTnLst>
                              <p:par>
                                <p:cTn id="25" presetID="63" presetClass="path" presetSubtype="0" accel="50000" decel="50000" fill="hold" nodeType="afterEffect">
                                  <p:stCondLst>
                                    <p:cond delay="0"/>
                                  </p:stCondLst>
                                  <p:childTnLst>
                                    <p:animMotion origin="layout" path="M -2.29167E-6 -2.22222E-6 L 0.56185 0.00093 " pathEditMode="relative" rAng="0" ptsTypes="AA">
                                      <p:cBhvr>
                                        <p:cTn id="26" dur="2000" fill="hold"/>
                                        <p:tgtEl>
                                          <p:spTgt spid="68"/>
                                        </p:tgtEl>
                                        <p:attrNameLst>
                                          <p:attrName>ppt_x</p:attrName>
                                          <p:attrName>ppt_y</p:attrName>
                                        </p:attrNameLst>
                                      </p:cBhvr>
                                      <p:rCtr x="28086" y="46"/>
                                    </p:animMotion>
                                  </p:childTnLst>
                                </p:cTn>
                              </p:par>
                            </p:childTnLst>
                          </p:cTn>
                        </p:par>
                        <p:par>
                          <p:cTn id="27" fill="hold">
                            <p:stCondLst>
                              <p:cond delay="6000"/>
                            </p:stCondLst>
                            <p:childTnLst>
                              <p:par>
                                <p:cTn id="28" presetID="63" presetClass="path" presetSubtype="0" accel="50000" decel="50000" fill="hold" nodeType="afterEffect">
                                  <p:stCondLst>
                                    <p:cond delay="0"/>
                                  </p:stCondLst>
                                  <p:childTnLst>
                                    <p:animMotion origin="layout" path="M -2.70833E-6 -7.40741E-7 L 0.53607 0.00232 " pathEditMode="relative" rAng="0" ptsTypes="AA">
                                      <p:cBhvr>
                                        <p:cTn id="29" dur="2000" fill="hold"/>
                                        <p:tgtEl>
                                          <p:spTgt spid="24"/>
                                        </p:tgtEl>
                                        <p:attrNameLst>
                                          <p:attrName>ppt_x</p:attrName>
                                          <p:attrName>ppt_y</p:attrName>
                                        </p:attrNameLst>
                                      </p:cBhvr>
                                      <p:rCtr x="26797" y="116"/>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55" grpId="0" animBg="1"/>
      <p:bldP spid="57" grpId="0" animBg="1"/>
      <p:bldP spid="8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1"/>
            <a:ext cx="11237870" cy="615251"/>
          </a:xfrm>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Updates – Phase 3</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3575519"/>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3567747"/>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3567747"/>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3575519"/>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094528"/>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094528"/>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094528"/>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094528"/>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090396"/>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077762"/>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077762"/>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077762"/>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one server</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3620928"/>
            <a:ext cx="1073579"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Boot from</a:t>
            </a:r>
          </a:p>
        </p:txBody>
      </p:sp>
      <p:sp>
        <p:nvSpPr>
          <p:cNvPr id="51" name="Cylinder 50">
            <a:extLst>
              <a:ext uri="{FF2B5EF4-FFF2-40B4-BE49-F238E27FC236}">
                <a16:creationId xmlns:a16="http://schemas.microsoft.com/office/drawing/2014/main" id="{4253B314-3F60-4704-9A25-EFF843A81A29}"/>
              </a:ext>
            </a:extLst>
          </p:cNvPr>
          <p:cNvSpPr/>
          <p:nvPr/>
        </p:nvSpPr>
        <p:spPr bwMode="auto">
          <a:xfrm>
            <a:off x="2828595"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066581"/>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090396"/>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090396"/>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074827"/>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3764997"/>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714597" y="6242587"/>
            <a:ext cx="3000050" cy="320182"/>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 Server Azure Stack Hub</a:t>
            </a:r>
          </a:p>
        </p:txBody>
      </p:sp>
      <p:sp>
        <p:nvSpPr>
          <p:cNvPr id="3" name="TextBox 2">
            <a:extLst>
              <a:ext uri="{FF2B5EF4-FFF2-40B4-BE49-F238E27FC236}">
                <a16:creationId xmlns:a16="http://schemas.microsoft.com/office/drawing/2014/main" id="{247E5558-D137-49D6-B719-34877F2A1A78}"/>
              </a:ext>
            </a:extLst>
          </p:cNvPr>
          <p:cNvSpPr txBox="1"/>
          <p:nvPr/>
        </p:nvSpPr>
        <p:spPr>
          <a:xfrm>
            <a:off x="3713468" y="2177629"/>
            <a:ext cx="5758105" cy="288137"/>
          </a:xfrm>
          <a:prstGeom prst="rect">
            <a:avLst/>
          </a:prstGeom>
          <a:noFill/>
        </p:spPr>
        <p:txBody>
          <a:bodyPr wrap="square" lIns="0" tIns="0" rIns="0" bIns="0" rtlCol="0">
            <a:spAutoFit/>
          </a:bodyPr>
          <a:lstStyle/>
          <a:p>
            <a:pPr algn="l"/>
            <a:r>
              <a:rPr lang="en-US" sz="183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image-based update to Azure Stack Hub Software</a:t>
            </a:r>
          </a:p>
        </p:txBody>
      </p:sp>
      <p:cxnSp>
        <p:nvCxnSpPr>
          <p:cNvPr id="5" name="Connector: Curved 4">
            <a:extLst>
              <a:ext uri="{FF2B5EF4-FFF2-40B4-BE49-F238E27FC236}">
                <a16:creationId xmlns:a16="http://schemas.microsoft.com/office/drawing/2014/main" id="{A5F934E3-6736-48B9-AFB4-19E1AEEBF556}"/>
              </a:ext>
            </a:extLst>
          </p:cNvPr>
          <p:cNvCxnSpPr>
            <a:stCxn id="3" idx="2"/>
            <a:endCxn id="24" idx="0"/>
          </p:cNvCxnSpPr>
          <p:nvPr/>
        </p:nvCxnSpPr>
        <p:spPr>
          <a:xfrm rot="5400000">
            <a:off x="3964512" y="466520"/>
            <a:ext cx="628763" cy="462725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340B127-98D9-432A-BDED-3A38DD545D32}"/>
              </a:ext>
            </a:extLst>
          </p:cNvPr>
          <p:cNvCxnSpPr>
            <a:stCxn id="3" idx="2"/>
            <a:endCxn id="25" idx="0"/>
          </p:cNvCxnSpPr>
          <p:nvPr/>
        </p:nvCxnSpPr>
        <p:spPr>
          <a:xfrm rot="5400000">
            <a:off x="5233286" y="1735294"/>
            <a:ext cx="628763" cy="2089708"/>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5A79060-0C60-4629-ACBE-2CF3D6684F42}"/>
              </a:ext>
            </a:extLst>
          </p:cNvPr>
          <p:cNvCxnSpPr>
            <a:stCxn id="3" idx="2"/>
            <a:endCxn id="26" idx="0"/>
          </p:cNvCxnSpPr>
          <p:nvPr/>
        </p:nvCxnSpPr>
        <p:spPr>
          <a:xfrm rot="16200000" flipH="1">
            <a:off x="6502059" y="2556227"/>
            <a:ext cx="628763" cy="44784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24DE96D-91BD-43D7-95B5-CC88E59B3E71}"/>
              </a:ext>
            </a:extLst>
          </p:cNvPr>
          <p:cNvCxnSpPr>
            <a:stCxn id="3" idx="2"/>
            <a:endCxn id="27" idx="0"/>
          </p:cNvCxnSpPr>
          <p:nvPr/>
        </p:nvCxnSpPr>
        <p:spPr>
          <a:xfrm rot="16200000" flipH="1">
            <a:off x="7718971" y="1339314"/>
            <a:ext cx="628763" cy="28816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B66129E-D01A-4EB6-98E5-2F33CC5013E5}"/>
              </a:ext>
            </a:extLst>
          </p:cNvPr>
          <p:cNvSpPr txBox="1"/>
          <p:nvPr/>
        </p:nvSpPr>
        <p:spPr>
          <a:xfrm>
            <a:off x="1603939" y="1112123"/>
            <a:ext cx="6976498"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Clustered fabric VMs have the cluster nodes replaced by fresh VMs one at a time</a:t>
            </a:r>
          </a:p>
        </p:txBody>
      </p:sp>
    </p:spTree>
    <p:extLst>
      <p:ext uri="{BB962C8B-B14F-4D97-AF65-F5344CB8AC3E}">
        <p14:creationId xmlns:p14="http://schemas.microsoft.com/office/powerpoint/2010/main" val="382883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D55C9-890E-4C75-823A-1869A45758A6}"/>
              </a:ext>
            </a:extLst>
          </p:cNvPr>
          <p:cNvSpPr>
            <a:spLocks noGrp="1"/>
          </p:cNvSpPr>
          <p:nvPr>
            <p:ph type="title"/>
          </p:nvPr>
        </p:nvSpPr>
        <p:spPr/>
        <p:txBody>
          <a:bodyPr/>
          <a:lstStyle/>
          <a:p>
            <a:r>
              <a:rPr lang="en-US"/>
              <a:t>Example Times for applying updates</a:t>
            </a:r>
          </a:p>
        </p:txBody>
      </p:sp>
      <p:graphicFrame>
        <p:nvGraphicFramePr>
          <p:cNvPr id="7" name="Chart 6">
            <a:extLst>
              <a:ext uri="{FF2B5EF4-FFF2-40B4-BE49-F238E27FC236}">
                <a16:creationId xmlns:a16="http://schemas.microsoft.com/office/drawing/2014/main" id="{C46A2584-E883-4EC9-BA73-FFEFE47391D1}"/>
              </a:ext>
            </a:extLst>
          </p:cNvPr>
          <p:cNvGraphicFramePr>
            <a:graphicFrameLocks/>
          </p:cNvGraphicFramePr>
          <p:nvPr/>
        </p:nvGraphicFramePr>
        <p:xfrm>
          <a:off x="618099" y="1214553"/>
          <a:ext cx="5254025" cy="36436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D53068C3-2CD9-4AA3-A064-157A8F64D460}"/>
              </a:ext>
            </a:extLst>
          </p:cNvPr>
          <p:cNvGraphicFramePr>
            <a:graphicFrameLocks/>
          </p:cNvGraphicFramePr>
          <p:nvPr>
            <p:extLst>
              <p:ext uri="{D42A27DB-BD31-4B8C-83A1-F6EECF244321}">
                <p14:modId xmlns:p14="http://schemas.microsoft.com/office/powerpoint/2010/main" val="4271428079"/>
              </p:ext>
            </p:extLst>
          </p:nvPr>
        </p:nvGraphicFramePr>
        <p:xfrm>
          <a:off x="6564352" y="2811792"/>
          <a:ext cx="5254024" cy="3464729"/>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8306A75A-6356-468C-81B5-4D9B0C92D4C2}"/>
              </a:ext>
            </a:extLst>
          </p:cNvPr>
          <p:cNvSpPr txBox="1"/>
          <p:nvPr/>
        </p:nvSpPr>
        <p:spPr>
          <a:xfrm>
            <a:off x="6564351" y="1363662"/>
            <a:ext cx="5254023" cy="9417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Times will vary depending upon workload</a:t>
            </a:r>
          </a:p>
          <a:p>
            <a:pPr marL="342900" indent="-342900" algn="l">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2900" indent="-342900" algn="l">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3 – 3.5 hours per Node</a:t>
            </a:r>
          </a:p>
        </p:txBody>
      </p:sp>
      <p:sp>
        <p:nvSpPr>
          <p:cNvPr id="10" name="TextBox 9">
            <a:extLst>
              <a:ext uri="{FF2B5EF4-FFF2-40B4-BE49-F238E27FC236}">
                <a16:creationId xmlns:a16="http://schemas.microsoft.com/office/drawing/2014/main" id="{06EAA019-1E3E-4B00-BC9D-274F79C33C3D}"/>
              </a:ext>
            </a:extLst>
          </p:cNvPr>
          <p:cNvSpPr txBox="1"/>
          <p:nvPr/>
        </p:nvSpPr>
        <p:spPr>
          <a:xfrm>
            <a:off x="412960" y="5171567"/>
            <a:ext cx="5664300" cy="1255728"/>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Goal: Limit workload impact during admin operations (patching, secret rotation)</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Targeting availability offered by Azure</a:t>
            </a:r>
          </a:p>
        </p:txBody>
      </p:sp>
    </p:spTree>
    <p:extLst>
      <p:ext uri="{BB962C8B-B14F-4D97-AF65-F5344CB8AC3E}">
        <p14:creationId xmlns:p14="http://schemas.microsoft.com/office/powerpoint/2010/main" val="619786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Administrative Tasks</a:t>
            </a:r>
          </a:p>
        </p:txBody>
      </p:sp>
    </p:spTree>
    <p:extLst>
      <p:ext uri="{BB962C8B-B14F-4D97-AF65-F5344CB8AC3E}">
        <p14:creationId xmlns:p14="http://schemas.microsoft.com/office/powerpoint/2010/main" val="313269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AFBA8-16DE-4FA4-8B1F-252EA7AA1A95}"/>
              </a:ext>
            </a:extLst>
          </p:cNvPr>
          <p:cNvSpPr>
            <a:spLocks noGrp="1"/>
          </p:cNvSpPr>
          <p:nvPr>
            <p:ph type="title"/>
          </p:nvPr>
        </p:nvSpPr>
        <p:spPr/>
        <p:txBody>
          <a:bodyPr/>
          <a:lstStyle/>
          <a:p>
            <a:r>
              <a:rPr lang="en-US" dirty="0"/>
              <a:t>Download update packages</a:t>
            </a:r>
          </a:p>
        </p:txBody>
      </p:sp>
      <p:sp>
        <p:nvSpPr>
          <p:cNvPr id="4" name="Text Placeholder 3">
            <a:extLst>
              <a:ext uri="{FF2B5EF4-FFF2-40B4-BE49-F238E27FC236}">
                <a16:creationId xmlns:a16="http://schemas.microsoft.com/office/drawing/2014/main" id="{00711CD8-84B6-464E-A65B-A7F77BE67DB6}"/>
              </a:ext>
            </a:extLst>
          </p:cNvPr>
          <p:cNvSpPr>
            <a:spLocks noGrp="1"/>
          </p:cNvSpPr>
          <p:nvPr>
            <p:ph type="body" sz="quarter" idx="10"/>
          </p:nvPr>
        </p:nvSpPr>
        <p:spPr>
          <a:xfrm>
            <a:off x="274639" y="1211287"/>
            <a:ext cx="5486399" cy="5062924"/>
          </a:xfrm>
        </p:spPr>
        <p:txBody>
          <a:bodyPr/>
          <a:lstStyle/>
          <a:p>
            <a:r>
              <a:rPr lang="en-US" b="1" dirty="0"/>
              <a:t>Connected</a:t>
            </a:r>
          </a:p>
          <a:p>
            <a:pPr marL="457200" indent="-457200">
              <a:buFont typeface="Arial" panose="020B0604020202020204" pitchFamily="34" charset="0"/>
              <a:buChar char="•"/>
            </a:pPr>
            <a:r>
              <a:rPr lang="en-US" dirty="0"/>
              <a:t>Starting with Azure Stack Hub 1807 new updates and hotfixes automatically show up in the Administration Portal when they are available. There is no need to download them manually.</a:t>
            </a:r>
          </a:p>
          <a:p>
            <a:pPr marL="457200" indent="-457200">
              <a:buFont typeface="Arial" panose="020B0604020202020204" pitchFamily="34" charset="0"/>
              <a:buChar char="•"/>
            </a:pPr>
            <a:r>
              <a:rPr lang="en-US" dirty="0"/>
              <a:t>If necessary, it is still possible to download and upload them out of band.</a:t>
            </a:r>
          </a:p>
        </p:txBody>
      </p:sp>
      <p:sp>
        <p:nvSpPr>
          <p:cNvPr id="5" name="Text Placeholder 4">
            <a:extLst>
              <a:ext uri="{FF2B5EF4-FFF2-40B4-BE49-F238E27FC236}">
                <a16:creationId xmlns:a16="http://schemas.microsoft.com/office/drawing/2014/main" id="{89286B18-C780-4F9F-A83D-3BC8FDE33D3B}"/>
              </a:ext>
            </a:extLst>
          </p:cNvPr>
          <p:cNvSpPr>
            <a:spLocks noGrp="1"/>
          </p:cNvSpPr>
          <p:nvPr>
            <p:ph type="body" sz="quarter" idx="11"/>
          </p:nvPr>
        </p:nvSpPr>
        <p:spPr>
          <a:xfrm>
            <a:off x="6675439" y="1211287"/>
            <a:ext cx="5486399" cy="3662541"/>
          </a:xfrm>
        </p:spPr>
        <p:txBody>
          <a:bodyPr/>
          <a:lstStyle/>
          <a:p>
            <a:r>
              <a:rPr lang="en-US" b="1" dirty="0"/>
              <a:t>Disconnected</a:t>
            </a:r>
          </a:p>
          <a:p>
            <a:pPr marL="457200" indent="-457200">
              <a:buFont typeface="Arial" panose="020B0604020202020204" pitchFamily="34" charset="0"/>
              <a:buChar char="•"/>
            </a:pPr>
            <a:r>
              <a:rPr lang="en-US" dirty="0"/>
              <a:t>In disconnected environments or environments with a weak internet connection, updates can be downloaded externally and uploaded to Azure Stack Hub.</a:t>
            </a:r>
          </a:p>
        </p:txBody>
      </p:sp>
    </p:spTree>
    <p:extLst>
      <p:ext uri="{BB962C8B-B14F-4D97-AF65-F5344CB8AC3E}">
        <p14:creationId xmlns:p14="http://schemas.microsoft.com/office/powerpoint/2010/main" val="3633314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BFBD6-2108-4223-AAA3-6FBF5C6EE643}"/>
              </a:ext>
            </a:extLst>
          </p:cNvPr>
          <p:cNvSpPr>
            <a:spLocks noGrp="1"/>
          </p:cNvSpPr>
          <p:nvPr>
            <p:ph type="title"/>
          </p:nvPr>
        </p:nvSpPr>
        <p:spPr>
          <a:xfrm>
            <a:off x="275481" y="295274"/>
            <a:ext cx="11887878" cy="917575"/>
          </a:xfrm>
        </p:spPr>
        <p:txBody>
          <a:bodyPr/>
          <a:lstStyle/>
          <a:p>
            <a:r>
              <a:rPr lang="en-US" dirty="0"/>
              <a:t>Download update packages</a:t>
            </a:r>
          </a:p>
        </p:txBody>
      </p:sp>
      <p:sp>
        <p:nvSpPr>
          <p:cNvPr id="4" name="Text Placeholder 3">
            <a:extLst>
              <a:ext uri="{FF2B5EF4-FFF2-40B4-BE49-F238E27FC236}">
                <a16:creationId xmlns:a16="http://schemas.microsoft.com/office/drawing/2014/main" id="{254F77F8-22FD-4374-8138-2144E8BBE99D}"/>
              </a:ext>
            </a:extLst>
          </p:cNvPr>
          <p:cNvSpPr>
            <a:spLocks noGrp="1"/>
          </p:cNvSpPr>
          <p:nvPr>
            <p:ph type="body" sz="quarter" idx="10"/>
          </p:nvPr>
        </p:nvSpPr>
        <p:spPr>
          <a:xfrm>
            <a:off x="275481" y="1212850"/>
            <a:ext cx="5718436" cy="4673202"/>
          </a:xfrm>
        </p:spPr>
        <p:txBody>
          <a:bodyPr/>
          <a:lstStyle/>
          <a:p>
            <a:r>
              <a:rPr lang="en-US" sz="2040" b="1" dirty="0">
                <a:latin typeface="+mn-lt"/>
              </a:rPr>
              <a:t>Disconnected / Out-of-band</a:t>
            </a:r>
          </a:p>
          <a:p>
            <a:r>
              <a:rPr lang="en-US" sz="2040" dirty="0">
                <a:latin typeface="+mn-lt"/>
              </a:rPr>
              <a:t>For environments without Internet or with a bad Internet connection.</a:t>
            </a:r>
          </a:p>
          <a:p>
            <a:endParaRPr lang="en-US" sz="2040" dirty="0">
              <a:latin typeface="+mn-lt"/>
            </a:endParaRPr>
          </a:p>
          <a:p>
            <a:r>
              <a:rPr lang="en-US" sz="1836" b="1" dirty="0">
                <a:latin typeface="+mn-lt"/>
              </a:rPr>
              <a:t>Azure Stack Hub Updates Downloader </a:t>
            </a:r>
          </a:p>
          <a:p>
            <a:pPr marL="349724" indent="-349724">
              <a:buFont typeface="Arial" panose="020B0604020202020204" pitchFamily="34" charset="0"/>
              <a:buChar char="•"/>
            </a:pPr>
            <a:r>
              <a:rPr lang="en-US" sz="1836" dirty="0">
                <a:latin typeface="+mn-lt"/>
                <a:hlinkClick r:id="rId3"/>
              </a:rPr>
              <a:t>aka.ms/</a:t>
            </a:r>
            <a:r>
              <a:rPr lang="en-US" sz="1836" dirty="0" err="1">
                <a:latin typeface="+mn-lt"/>
                <a:hlinkClick r:id="rId3"/>
              </a:rPr>
              <a:t>azurestackupdatedownload</a:t>
            </a:r>
            <a:endParaRPr lang="en-US" sz="1836" dirty="0">
              <a:latin typeface="+mn-lt"/>
            </a:endParaRPr>
          </a:p>
          <a:p>
            <a:endParaRPr lang="en-US" sz="2040" dirty="0">
              <a:latin typeface="+mn-lt"/>
            </a:endParaRPr>
          </a:p>
          <a:p>
            <a:r>
              <a:rPr lang="en-US" sz="2040" dirty="0">
                <a:latin typeface="+mn-lt"/>
              </a:rPr>
              <a:t>All update package related information is documented in the corresponding release notes:</a:t>
            </a:r>
          </a:p>
          <a:p>
            <a:pPr marL="291436" indent="-291436">
              <a:buFont typeface="Arial" panose="020B0604020202020204" pitchFamily="34" charset="0"/>
              <a:buChar char="•"/>
            </a:pPr>
            <a:r>
              <a:rPr lang="en-US" sz="1836" b="1" dirty="0">
                <a:latin typeface="+mn-lt"/>
              </a:rPr>
              <a:t>Azure Stack Hub 1808 update</a:t>
            </a:r>
            <a:r>
              <a:rPr lang="en-US" sz="1836" dirty="0">
                <a:latin typeface="+mn-lt"/>
              </a:rPr>
              <a:t> </a:t>
            </a:r>
            <a:br>
              <a:rPr lang="en-US" sz="1836" dirty="0">
                <a:latin typeface="+mn-lt"/>
              </a:rPr>
            </a:br>
            <a:r>
              <a:rPr lang="en-US" sz="1836" u="sng" dirty="0">
                <a:latin typeface="+mn-lt"/>
                <a:hlinkClick r:id="rId4"/>
              </a:rPr>
              <a:t>https://docs.microsoft.com/en-us/azure/azure-stack/azure-stack-update-1808</a:t>
            </a:r>
            <a:endParaRPr lang="en-US" sz="1836" dirty="0">
              <a:latin typeface="+mn-lt"/>
            </a:endParaRPr>
          </a:p>
          <a:p>
            <a:pPr marL="291436" indent="-291436">
              <a:buFont typeface="Arial" panose="020B0604020202020204" pitchFamily="34" charset="0"/>
              <a:buChar char="•"/>
            </a:pPr>
            <a:r>
              <a:rPr lang="en-US" sz="1836" b="1" dirty="0">
                <a:latin typeface="+mn-lt"/>
              </a:rPr>
              <a:t>Azure Stack Hub 1809 update</a:t>
            </a:r>
            <a:br>
              <a:rPr lang="en-US" sz="1836" dirty="0">
                <a:latin typeface="+mn-lt"/>
              </a:rPr>
            </a:br>
            <a:r>
              <a:rPr lang="en-US" sz="1836" u="sng" dirty="0">
                <a:latin typeface="+mn-lt"/>
                <a:hlinkClick r:id="rId5"/>
              </a:rPr>
              <a:t>https://docs.microsoft.com/en-us/azure/azure-stack/azure-stack-update-1809</a:t>
            </a:r>
            <a:endParaRPr lang="en-US" sz="1836" dirty="0">
              <a:latin typeface="+mn-lt"/>
            </a:endParaRPr>
          </a:p>
        </p:txBody>
      </p:sp>
      <p:pic>
        <p:nvPicPr>
          <p:cNvPr id="5" name="Picture 4">
            <a:extLst>
              <a:ext uri="{FF2B5EF4-FFF2-40B4-BE49-F238E27FC236}">
                <a16:creationId xmlns:a16="http://schemas.microsoft.com/office/drawing/2014/main" id="{DB3A8B0F-2DFD-4682-98A5-A45CEDF08C4E}"/>
              </a:ext>
            </a:extLst>
          </p:cNvPr>
          <p:cNvPicPr/>
          <p:nvPr/>
        </p:nvPicPr>
        <p:blipFill>
          <a:blip r:embed="rId6"/>
          <a:stretch>
            <a:fillRect/>
          </a:stretch>
        </p:blipFill>
        <p:spPr>
          <a:xfrm>
            <a:off x="6218237" y="1924855"/>
            <a:ext cx="5305124" cy="3373092"/>
          </a:xfrm>
          <a:prstGeom prst="rect">
            <a:avLst/>
          </a:prstGeom>
        </p:spPr>
      </p:pic>
    </p:spTree>
    <p:extLst>
      <p:ext uri="{BB962C8B-B14F-4D97-AF65-F5344CB8AC3E}">
        <p14:creationId xmlns:p14="http://schemas.microsoft.com/office/powerpoint/2010/main" val="12289495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39607-CE39-4140-929C-84CB528B3B9F}"/>
              </a:ext>
            </a:extLst>
          </p:cNvPr>
          <p:cNvPicPr>
            <a:picLocks noChangeAspect="1"/>
          </p:cNvPicPr>
          <p:nvPr/>
        </p:nvPicPr>
        <p:blipFill rotWithShape="1">
          <a:blip r:embed="rId3"/>
          <a:srcRect t="9508" r="1" b="1"/>
          <a:stretch/>
        </p:blipFill>
        <p:spPr>
          <a:xfrm>
            <a:off x="5223460" y="1602121"/>
            <a:ext cx="6357246" cy="4357739"/>
          </a:xfrm>
          <a:prstGeom prst="rect">
            <a:avLst/>
          </a:prstGeom>
        </p:spPr>
      </p:pic>
      <p:sp>
        <p:nvSpPr>
          <p:cNvPr id="2" name="Title 1">
            <a:extLst>
              <a:ext uri="{FF2B5EF4-FFF2-40B4-BE49-F238E27FC236}">
                <a16:creationId xmlns:a16="http://schemas.microsoft.com/office/drawing/2014/main" id="{36895395-A213-4AD0-933B-641B38BF61D6}"/>
              </a:ext>
            </a:extLst>
          </p:cNvPr>
          <p:cNvSpPr>
            <a:spLocks noGrp="1"/>
          </p:cNvSpPr>
          <p:nvPr>
            <p:ph type="title"/>
          </p:nvPr>
        </p:nvSpPr>
        <p:spPr>
          <a:xfrm>
            <a:off x="325055" y="32324"/>
            <a:ext cx="10724938" cy="1351952"/>
          </a:xfrm>
        </p:spPr>
        <p:txBody>
          <a:bodyPr vert="horz" wrap="square" lIns="93260" tIns="46630" rIns="93260" bIns="46630" rtlCol="0" anchor="ctr">
            <a:normAutofit/>
          </a:bodyPr>
          <a:lstStyle/>
          <a:p>
            <a:pPr defTabSz="932597"/>
            <a:r>
              <a:rPr lang="en-US" sz="4488" dirty="0">
                <a:solidFill>
                  <a:schemeClr val="tx1"/>
                </a:solidFill>
                <a:ea typeface="+mj-ea"/>
                <a:cs typeface="+mj-cs"/>
              </a:rPr>
              <a:t>Upload update packages (1 of 6)</a:t>
            </a:r>
          </a:p>
        </p:txBody>
      </p:sp>
      <p:sp>
        <p:nvSpPr>
          <p:cNvPr id="8" name="Text Placeholder 7">
            <a:extLst>
              <a:ext uri="{FF2B5EF4-FFF2-40B4-BE49-F238E27FC236}">
                <a16:creationId xmlns:a16="http://schemas.microsoft.com/office/drawing/2014/main" id="{FC4A08D7-CBEE-45E4-982B-00D7BAC17929}"/>
              </a:ext>
            </a:extLst>
          </p:cNvPr>
          <p:cNvSpPr>
            <a:spLocks noGrp="1"/>
          </p:cNvSpPr>
          <p:nvPr>
            <p:ph type="body" sz="quarter" idx="10"/>
          </p:nvPr>
        </p:nvSpPr>
        <p:spPr>
          <a:xfrm>
            <a:off x="325056" y="1521898"/>
            <a:ext cx="3873411" cy="4437962"/>
          </a:xfrm>
        </p:spPr>
        <p:txBody>
          <a:bodyPr vert="horz" wrap="square" lIns="93260" tIns="46630" rIns="93260" bIns="46630" rtlCol="0">
            <a:normAutofit/>
          </a:bodyPr>
          <a:lstStyle/>
          <a:p>
            <a:pPr marL="0" indent="0" defTabSz="932597">
              <a:buNone/>
            </a:pPr>
            <a:r>
              <a:rPr lang="en-US" sz="2040" dirty="0">
                <a:solidFill>
                  <a:schemeClr val="tx1"/>
                </a:solidFill>
              </a:rPr>
              <a:t>After downloading the Microsoft update package, you must upload the update package to your Azure Stack Hub Environment. </a:t>
            </a:r>
          </a:p>
          <a:p>
            <a:pPr marL="0" indent="-233149" defTabSz="932597">
              <a:buFont typeface="Arial" panose="020B0604020202020204" pitchFamily="34" charset="0"/>
              <a:buChar char="•"/>
            </a:pPr>
            <a:endParaRPr lang="en-US" sz="2040" dirty="0">
              <a:solidFill>
                <a:schemeClr val="tx1"/>
              </a:solidFill>
            </a:endParaRPr>
          </a:p>
          <a:p>
            <a:pPr marL="0" lvl="1" indent="0" defTabSz="932597">
              <a:spcBef>
                <a:spcPts val="1224"/>
              </a:spcBef>
              <a:buClr>
                <a:schemeClr val="tx1"/>
              </a:buClr>
              <a:buNone/>
            </a:pPr>
            <a:r>
              <a:rPr lang="en-US" sz="2040" dirty="0">
                <a:solidFill>
                  <a:schemeClr val="tx1"/>
                </a:solidFill>
              </a:rPr>
              <a:t>1. In the administrator portal, select More services. Then, under the Data + Storage category, select Storage accounts. (Or, in the filter box, start typing storage accounts, and select it.)</a:t>
            </a:r>
          </a:p>
        </p:txBody>
      </p:sp>
    </p:spTree>
    <p:extLst>
      <p:ext uri="{BB962C8B-B14F-4D97-AF65-F5344CB8AC3E}">
        <p14:creationId xmlns:p14="http://schemas.microsoft.com/office/powerpoint/2010/main" val="24309282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p:txBody>
          <a:bodyPr/>
          <a:lstStyle/>
          <a:p>
            <a:pPr>
              <a:lnSpc>
                <a:spcPct val="110000"/>
              </a:lnSpc>
            </a:pPr>
            <a:r>
              <a:rPr lang="en-US" sz="2400"/>
              <a:t>Click on the update message to see details of the update</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en-US"/>
              <a:t>Updates are visible in the operator portal</a:t>
            </a:r>
          </a:p>
        </p:txBody>
      </p:sp>
      <p:pic>
        <p:nvPicPr>
          <p:cNvPr id="5" name="Picture 4">
            <a:extLst>
              <a:ext uri="{FF2B5EF4-FFF2-40B4-BE49-F238E27FC236}">
                <a16:creationId xmlns:a16="http://schemas.microsoft.com/office/drawing/2014/main" id="{C3BE38A7-DC4D-4F0B-AFB4-A85535D90676}"/>
              </a:ext>
            </a:extLst>
          </p:cNvPr>
          <p:cNvPicPr>
            <a:picLocks noChangeAspect="1"/>
          </p:cNvPicPr>
          <p:nvPr/>
        </p:nvPicPr>
        <p:blipFill>
          <a:blip r:embed="rId3"/>
          <a:stretch>
            <a:fillRect/>
          </a:stretch>
        </p:blipFill>
        <p:spPr>
          <a:xfrm>
            <a:off x="446087" y="2085349"/>
            <a:ext cx="11790739" cy="3118021"/>
          </a:xfrm>
          <a:prstGeom prst="rect">
            <a:avLst/>
          </a:prstGeom>
        </p:spPr>
      </p:pic>
    </p:spTree>
    <p:extLst>
      <p:ext uri="{BB962C8B-B14F-4D97-AF65-F5344CB8AC3E}">
        <p14:creationId xmlns:p14="http://schemas.microsoft.com/office/powerpoint/2010/main" val="37664144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2C5F-7111-4DBE-9814-1F73019B325E}"/>
              </a:ext>
            </a:extLst>
          </p:cNvPr>
          <p:cNvSpPr>
            <a:spLocks noGrp="1"/>
          </p:cNvSpPr>
          <p:nvPr>
            <p:ph type="title"/>
          </p:nvPr>
        </p:nvSpPr>
        <p:spPr/>
        <p:txBody>
          <a:bodyPr/>
          <a:lstStyle/>
          <a:p>
            <a:r>
              <a:rPr lang="en-US" dirty="0"/>
              <a:t>Upload update packages (2 of 6)</a:t>
            </a:r>
          </a:p>
        </p:txBody>
      </p:sp>
      <p:sp>
        <p:nvSpPr>
          <p:cNvPr id="3" name="Text Placeholder 2">
            <a:extLst>
              <a:ext uri="{FF2B5EF4-FFF2-40B4-BE49-F238E27FC236}">
                <a16:creationId xmlns:a16="http://schemas.microsoft.com/office/drawing/2014/main" id="{5FE4AC2E-A3A1-4834-BD54-61C7A825BE8F}"/>
              </a:ext>
            </a:extLst>
          </p:cNvPr>
          <p:cNvSpPr>
            <a:spLocks noGrp="1"/>
          </p:cNvSpPr>
          <p:nvPr>
            <p:ph type="body" sz="quarter" idx="10"/>
          </p:nvPr>
        </p:nvSpPr>
        <p:spPr>
          <a:xfrm>
            <a:off x="275482" y="1319491"/>
            <a:ext cx="11352955" cy="1802068"/>
          </a:xfrm>
        </p:spPr>
        <p:txBody>
          <a:bodyPr/>
          <a:lstStyle/>
          <a:p>
            <a:pPr marL="524586" indent="-524586">
              <a:buFont typeface="+mj-lt"/>
              <a:buAutoNum type="arabicPeriod" startAt="2"/>
            </a:pPr>
            <a:r>
              <a:rPr lang="en-US" sz="2856" dirty="0"/>
              <a:t>In the filter box, type update, and select the </a:t>
            </a:r>
            <a:r>
              <a:rPr lang="en-US" sz="2856" dirty="0" err="1"/>
              <a:t>updateadminaccount</a:t>
            </a:r>
            <a:r>
              <a:rPr lang="en-US" sz="2856" dirty="0"/>
              <a:t> storage account.</a:t>
            </a:r>
          </a:p>
        </p:txBody>
      </p:sp>
      <p:pic>
        <p:nvPicPr>
          <p:cNvPr id="6" name="Picture 5">
            <a:extLst>
              <a:ext uri="{FF2B5EF4-FFF2-40B4-BE49-F238E27FC236}">
                <a16:creationId xmlns:a16="http://schemas.microsoft.com/office/drawing/2014/main" id="{1E82756B-627B-4745-88C3-E6E21EF04444}"/>
              </a:ext>
            </a:extLst>
          </p:cNvPr>
          <p:cNvPicPr>
            <a:picLocks noChangeAspect="1"/>
          </p:cNvPicPr>
          <p:nvPr/>
        </p:nvPicPr>
        <p:blipFill>
          <a:blip r:embed="rId3"/>
          <a:stretch>
            <a:fillRect/>
          </a:stretch>
        </p:blipFill>
        <p:spPr>
          <a:xfrm>
            <a:off x="4618037" y="2065396"/>
            <a:ext cx="7820884" cy="4929129"/>
          </a:xfrm>
          <a:prstGeom prst="rect">
            <a:avLst/>
          </a:prstGeom>
        </p:spPr>
      </p:pic>
    </p:spTree>
    <p:extLst>
      <p:ext uri="{BB962C8B-B14F-4D97-AF65-F5344CB8AC3E}">
        <p14:creationId xmlns:p14="http://schemas.microsoft.com/office/powerpoint/2010/main" val="29826980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D129-F8DA-41F8-8E44-2C5789E31FA5}"/>
              </a:ext>
            </a:extLst>
          </p:cNvPr>
          <p:cNvSpPr>
            <a:spLocks noGrp="1"/>
          </p:cNvSpPr>
          <p:nvPr>
            <p:ph type="title"/>
          </p:nvPr>
        </p:nvSpPr>
        <p:spPr/>
        <p:txBody>
          <a:bodyPr/>
          <a:lstStyle/>
          <a:p>
            <a:r>
              <a:rPr lang="en-US" dirty="0"/>
              <a:t>Upload update packages (3 of 6)</a:t>
            </a:r>
          </a:p>
        </p:txBody>
      </p:sp>
      <p:sp>
        <p:nvSpPr>
          <p:cNvPr id="3" name="Text Placeholder 2">
            <a:extLst>
              <a:ext uri="{FF2B5EF4-FFF2-40B4-BE49-F238E27FC236}">
                <a16:creationId xmlns:a16="http://schemas.microsoft.com/office/drawing/2014/main" id="{840158A8-5B7E-446B-85DF-67635612E2AE}"/>
              </a:ext>
            </a:extLst>
          </p:cNvPr>
          <p:cNvSpPr>
            <a:spLocks noGrp="1"/>
          </p:cNvSpPr>
          <p:nvPr>
            <p:ph type="body" sz="quarter" idx="10"/>
          </p:nvPr>
        </p:nvSpPr>
        <p:spPr>
          <a:xfrm>
            <a:off x="350837" y="1439862"/>
            <a:ext cx="10362355" cy="975780"/>
          </a:xfrm>
        </p:spPr>
        <p:txBody>
          <a:bodyPr/>
          <a:lstStyle/>
          <a:p>
            <a:pPr marL="524586" indent="-524586">
              <a:buFont typeface="+mj-lt"/>
              <a:buAutoNum type="arabicPeriod" startAt="3"/>
            </a:pPr>
            <a:r>
              <a:rPr lang="en-US" sz="2856" dirty="0"/>
              <a:t>In the storage account details, under Services, select Blobs.</a:t>
            </a:r>
          </a:p>
        </p:txBody>
      </p:sp>
      <p:pic>
        <p:nvPicPr>
          <p:cNvPr id="6" name="Picture 5">
            <a:extLst>
              <a:ext uri="{FF2B5EF4-FFF2-40B4-BE49-F238E27FC236}">
                <a16:creationId xmlns:a16="http://schemas.microsoft.com/office/drawing/2014/main" id="{00CAA200-8CD9-456B-B7DF-2FDFB6ED34D9}"/>
              </a:ext>
            </a:extLst>
          </p:cNvPr>
          <p:cNvPicPr>
            <a:picLocks noChangeAspect="1"/>
          </p:cNvPicPr>
          <p:nvPr/>
        </p:nvPicPr>
        <p:blipFill>
          <a:blip r:embed="rId3"/>
          <a:stretch>
            <a:fillRect/>
          </a:stretch>
        </p:blipFill>
        <p:spPr>
          <a:xfrm>
            <a:off x="2143350" y="2278063"/>
            <a:ext cx="10293125" cy="4704418"/>
          </a:xfrm>
          <a:prstGeom prst="rect">
            <a:avLst/>
          </a:prstGeom>
        </p:spPr>
      </p:pic>
    </p:spTree>
    <p:extLst>
      <p:ext uri="{BB962C8B-B14F-4D97-AF65-F5344CB8AC3E}">
        <p14:creationId xmlns:p14="http://schemas.microsoft.com/office/powerpoint/2010/main" val="9837076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07AE-2840-4846-87AE-7095E320BA63}"/>
              </a:ext>
            </a:extLst>
          </p:cNvPr>
          <p:cNvSpPr>
            <a:spLocks noGrp="1"/>
          </p:cNvSpPr>
          <p:nvPr>
            <p:ph type="title"/>
          </p:nvPr>
        </p:nvSpPr>
        <p:spPr/>
        <p:txBody>
          <a:bodyPr/>
          <a:lstStyle/>
          <a:p>
            <a:r>
              <a:rPr lang="en-US" dirty="0"/>
              <a:t>Upload update packages (4 of 6)</a:t>
            </a:r>
          </a:p>
        </p:txBody>
      </p:sp>
      <p:sp>
        <p:nvSpPr>
          <p:cNvPr id="3" name="Text Placeholder 2">
            <a:extLst>
              <a:ext uri="{FF2B5EF4-FFF2-40B4-BE49-F238E27FC236}">
                <a16:creationId xmlns:a16="http://schemas.microsoft.com/office/drawing/2014/main" id="{02153078-3D5E-4E7D-ABA3-EB763B6D6803}"/>
              </a:ext>
            </a:extLst>
          </p:cNvPr>
          <p:cNvSpPr>
            <a:spLocks noGrp="1"/>
          </p:cNvSpPr>
          <p:nvPr>
            <p:ph type="body" sz="quarter" idx="10"/>
          </p:nvPr>
        </p:nvSpPr>
        <p:spPr>
          <a:xfrm>
            <a:off x="275482" y="1211287"/>
            <a:ext cx="5485621" cy="4652052"/>
          </a:xfrm>
        </p:spPr>
        <p:txBody>
          <a:bodyPr/>
          <a:lstStyle/>
          <a:p>
            <a:pPr marL="524586" indent="-524586">
              <a:buFont typeface="+mj-lt"/>
              <a:buAutoNum type="arabicPeriod" startAt="4"/>
            </a:pPr>
            <a:r>
              <a:rPr lang="en-US" sz="2448"/>
              <a:t>Under </a:t>
            </a:r>
            <a:r>
              <a:rPr lang="en-US" sz="2448" b="1"/>
              <a:t>Blob service</a:t>
            </a:r>
            <a:r>
              <a:rPr lang="en-US" sz="2448"/>
              <a:t>, select </a:t>
            </a:r>
            <a:r>
              <a:rPr lang="en-US" sz="2448" b="1"/>
              <a:t>+</a:t>
            </a:r>
            <a:r>
              <a:rPr lang="en-US" sz="2448"/>
              <a:t> </a:t>
            </a:r>
            <a:r>
              <a:rPr lang="en-US" sz="2448" b="1"/>
              <a:t>Container</a:t>
            </a:r>
            <a:r>
              <a:rPr lang="en-US" sz="2448"/>
              <a:t> to create a container. Enter a name (for example Update-1802), and then select </a:t>
            </a:r>
            <a:r>
              <a:rPr lang="en-US" sz="2448" b="1"/>
              <a:t>OK</a:t>
            </a:r>
            <a:r>
              <a:rPr lang="en-US" sz="2448"/>
              <a:t>.</a:t>
            </a:r>
          </a:p>
          <a:p>
            <a:pPr marL="524586" indent="-524586">
              <a:buFont typeface="+mj-lt"/>
              <a:buAutoNum type="arabicPeriod" startAt="4"/>
            </a:pPr>
            <a:r>
              <a:rPr lang="en-US" sz="2448"/>
              <a:t>After the container is created, click the container name, and then click </a:t>
            </a:r>
            <a:r>
              <a:rPr lang="en-US" sz="2448" b="1"/>
              <a:t>Upload</a:t>
            </a:r>
            <a:r>
              <a:rPr lang="en-US" sz="2448"/>
              <a:t> to upload the package files to the container.</a:t>
            </a:r>
          </a:p>
          <a:p>
            <a:pPr marL="524586" indent="-524586">
              <a:buFont typeface="+mj-lt"/>
              <a:buAutoNum type="arabicPeriod" startAt="4"/>
            </a:pPr>
            <a:r>
              <a:rPr lang="en-US" sz="2448"/>
              <a:t>Under Upload blob, click the folder icon, browse to the update package's .exe file, and then click Open in the file explorer window.</a:t>
            </a:r>
          </a:p>
        </p:txBody>
      </p:sp>
      <p:pic>
        <p:nvPicPr>
          <p:cNvPr id="5" name="Picture 4">
            <a:extLst>
              <a:ext uri="{FF2B5EF4-FFF2-40B4-BE49-F238E27FC236}">
                <a16:creationId xmlns:a16="http://schemas.microsoft.com/office/drawing/2014/main" id="{2B731041-82A1-4E0D-94E3-774302072960}"/>
              </a:ext>
            </a:extLst>
          </p:cNvPr>
          <p:cNvPicPr/>
          <p:nvPr/>
        </p:nvPicPr>
        <p:blipFill>
          <a:blip r:embed="rId3"/>
          <a:stretch>
            <a:fillRect/>
          </a:stretch>
        </p:blipFill>
        <p:spPr>
          <a:xfrm>
            <a:off x="7589837" y="1054125"/>
            <a:ext cx="3407410" cy="2744788"/>
          </a:xfrm>
          <a:prstGeom prst="rect">
            <a:avLst/>
          </a:prstGeom>
        </p:spPr>
      </p:pic>
      <p:pic>
        <p:nvPicPr>
          <p:cNvPr id="6" name="Picture 5">
            <a:extLst>
              <a:ext uri="{FF2B5EF4-FFF2-40B4-BE49-F238E27FC236}">
                <a16:creationId xmlns:a16="http://schemas.microsoft.com/office/drawing/2014/main" id="{AD681CB2-FFC4-43B3-8C24-415B09495E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32637" y="3954463"/>
            <a:ext cx="4594388" cy="2744788"/>
          </a:xfrm>
          <a:prstGeom prst="rect">
            <a:avLst/>
          </a:prstGeom>
          <a:noFill/>
          <a:ln>
            <a:noFill/>
          </a:ln>
        </p:spPr>
      </p:pic>
    </p:spTree>
    <p:extLst>
      <p:ext uri="{BB962C8B-B14F-4D97-AF65-F5344CB8AC3E}">
        <p14:creationId xmlns:p14="http://schemas.microsoft.com/office/powerpoint/2010/main" val="687774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(5 of 6)</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5482" y="1211286"/>
            <a:ext cx="5485621" cy="3960417"/>
          </a:xfrm>
        </p:spPr>
        <p:txBody>
          <a:bodyPr/>
          <a:lstStyle/>
          <a:p>
            <a:pPr marL="524586" indent="-524586">
              <a:buFont typeface="+mj-lt"/>
              <a:buAutoNum type="arabicPeriod" startAt="7"/>
            </a:pPr>
            <a:r>
              <a:rPr lang="en-US" sz="2448"/>
              <a:t>Under </a:t>
            </a:r>
            <a:r>
              <a:rPr lang="en-US" sz="2448" b="1"/>
              <a:t>Upload blob</a:t>
            </a:r>
            <a:r>
              <a:rPr lang="en-US" sz="2448"/>
              <a:t>, click </a:t>
            </a:r>
            <a:r>
              <a:rPr lang="en-US" sz="2448" b="1"/>
              <a:t>Upload</a:t>
            </a:r>
            <a:r>
              <a:rPr lang="en-US" sz="2448"/>
              <a:t>. </a:t>
            </a:r>
          </a:p>
          <a:p>
            <a:pPr marL="524586" indent="-524586">
              <a:buFont typeface="+mj-lt"/>
              <a:buAutoNum type="arabicPeriod" startAt="7"/>
            </a:pPr>
            <a:r>
              <a:rPr lang="en-US" sz="2448"/>
              <a:t>Repeat steps 6 and 7 for the </a:t>
            </a:r>
            <a:r>
              <a:rPr lang="en-US" sz="2448" err="1"/>
              <a:t>PackageName.bin</a:t>
            </a:r>
            <a:r>
              <a:rPr lang="en-US" sz="2448"/>
              <a:t> and Metadata.xml files. Or select multiple files at once.</a:t>
            </a:r>
          </a:p>
          <a:p>
            <a:pPr marL="524586" indent="-524586">
              <a:buFont typeface="+mj-lt"/>
              <a:buAutoNum type="arabicPeriod" startAt="7"/>
            </a:pPr>
            <a:r>
              <a:rPr lang="en-US" sz="2448"/>
              <a:t>When done, you can review the notifications (bell icon in the top-right corner of the portal). </a:t>
            </a:r>
            <a:br>
              <a:rPr lang="en-US" sz="2448"/>
            </a:br>
            <a:r>
              <a:rPr lang="en-US" sz="2448"/>
              <a:t>The notifications should indicate that the upload has completed. </a:t>
            </a:r>
          </a:p>
        </p:txBody>
      </p:sp>
      <p:pic>
        <p:nvPicPr>
          <p:cNvPr id="5" name="Picture 4">
            <a:extLst>
              <a:ext uri="{FF2B5EF4-FFF2-40B4-BE49-F238E27FC236}">
                <a16:creationId xmlns:a16="http://schemas.microsoft.com/office/drawing/2014/main" id="{2ECA98E8-254D-459C-8A09-2FD2B7A44599}"/>
              </a:ext>
            </a:extLst>
          </p:cNvPr>
          <p:cNvPicPr/>
          <p:nvPr/>
        </p:nvPicPr>
        <p:blipFill>
          <a:blip r:embed="rId3"/>
          <a:stretch>
            <a:fillRect/>
          </a:stretch>
        </p:blipFill>
        <p:spPr>
          <a:xfrm>
            <a:off x="6523037" y="2354263"/>
            <a:ext cx="5290851" cy="4060264"/>
          </a:xfrm>
          <a:prstGeom prst="rect">
            <a:avLst/>
          </a:prstGeom>
        </p:spPr>
      </p:pic>
    </p:spTree>
    <p:extLst>
      <p:ext uri="{BB962C8B-B14F-4D97-AF65-F5344CB8AC3E}">
        <p14:creationId xmlns:p14="http://schemas.microsoft.com/office/powerpoint/2010/main" val="22237137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(6 of 6)</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5482" y="1211287"/>
            <a:ext cx="11634027" cy="5096944"/>
          </a:xfrm>
        </p:spPr>
        <p:txBody>
          <a:bodyPr/>
          <a:lstStyle/>
          <a:p>
            <a:pPr marL="524586" indent="-524586">
              <a:buFont typeface="+mj-lt"/>
              <a:buAutoNum type="arabicPeriod" startAt="10"/>
            </a:pPr>
            <a:r>
              <a:rPr lang="en-US" sz="2856" dirty="0"/>
              <a:t>Navigate back to the Update tile on the dashboard. The tile should indicate that an update is available. Click the tile to review the newly added update package.</a:t>
            </a:r>
          </a:p>
          <a:p>
            <a:pPr marL="524586" indent="-524586">
              <a:buFont typeface="+mj-lt"/>
              <a:buAutoNum type="arabicPeriod" startAt="10"/>
            </a:pPr>
            <a:r>
              <a:rPr lang="en-US" sz="2856" dirty="0"/>
              <a:t>To install the update, select the package that's marked as </a:t>
            </a:r>
            <a:r>
              <a:rPr lang="en-US" sz="2856" b="1" dirty="0"/>
              <a:t>Ready </a:t>
            </a:r>
            <a:r>
              <a:rPr lang="en-US" sz="2856" dirty="0"/>
              <a:t>and either right-click the package and select </a:t>
            </a:r>
            <a:r>
              <a:rPr lang="en-US" sz="2856" b="1" dirty="0"/>
              <a:t>Update now</a:t>
            </a:r>
            <a:r>
              <a:rPr lang="en-US" sz="2856" dirty="0"/>
              <a:t>, or click the </a:t>
            </a:r>
            <a:r>
              <a:rPr lang="en-US" sz="2856" b="1" dirty="0"/>
              <a:t>Update now </a:t>
            </a:r>
            <a:r>
              <a:rPr lang="en-US" sz="2856" dirty="0"/>
              <a:t>action near the top.</a:t>
            </a:r>
          </a:p>
          <a:p>
            <a:pPr marL="524586" indent="-524586">
              <a:buFont typeface="+mj-lt"/>
              <a:buAutoNum type="arabicPeriod" startAt="10"/>
            </a:pPr>
            <a:r>
              <a:rPr lang="en-US" sz="2856" dirty="0"/>
              <a:t>When you click the installing update package, you can view the status in the </a:t>
            </a:r>
            <a:r>
              <a:rPr lang="en-US" sz="2856" b="1" dirty="0"/>
              <a:t>Update run details </a:t>
            </a:r>
            <a:r>
              <a:rPr lang="en-US" sz="2856" dirty="0"/>
              <a:t>area. From here, you can also click </a:t>
            </a:r>
            <a:r>
              <a:rPr lang="en-US" sz="2856" b="1" dirty="0"/>
              <a:t>Download full logs </a:t>
            </a:r>
            <a:r>
              <a:rPr lang="en-US" sz="2856" dirty="0"/>
              <a:t>to download the log files.</a:t>
            </a:r>
          </a:p>
          <a:p>
            <a:pPr marL="524586" indent="-524586">
              <a:buFont typeface="+mj-lt"/>
              <a:buAutoNum type="arabicPeriod" startAt="10"/>
            </a:pPr>
            <a:r>
              <a:rPr lang="en-US" sz="2856" dirty="0"/>
              <a:t>When the update completes, the Update tile shows the updated Azure Stack Hub version.</a:t>
            </a:r>
          </a:p>
        </p:txBody>
      </p:sp>
    </p:spTree>
    <p:extLst>
      <p:ext uri="{BB962C8B-B14F-4D97-AF65-F5344CB8AC3E}">
        <p14:creationId xmlns:p14="http://schemas.microsoft.com/office/powerpoint/2010/main" val="10401303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a:t>
            </a:r>
          </a:p>
        </p:txBody>
      </p:sp>
      <p:sp>
        <p:nvSpPr>
          <p:cNvPr id="3" name="Text Placeholder 2">
            <a:extLst>
              <a:ext uri="{FF2B5EF4-FFF2-40B4-BE49-F238E27FC236}">
                <a16:creationId xmlns:a16="http://schemas.microsoft.com/office/drawing/2014/main" id="{BE6827CD-6260-4BF6-A7AA-710F3CA455D9}"/>
              </a:ext>
            </a:extLst>
          </p:cNvPr>
          <p:cNvSpPr>
            <a:spLocks noGrp="1"/>
          </p:cNvSpPr>
          <p:nvPr>
            <p:ph type="body" sz="quarter" idx="10"/>
          </p:nvPr>
        </p:nvSpPr>
        <p:spPr>
          <a:xfrm>
            <a:off x="275482" y="1211287"/>
            <a:ext cx="11405577" cy="3358768"/>
          </a:xfrm>
        </p:spPr>
        <p:txBody>
          <a:bodyPr/>
          <a:lstStyle/>
          <a:p>
            <a:pPr marL="0" indent="0">
              <a:buNone/>
            </a:pPr>
            <a:r>
              <a:rPr lang="en-US" b="1" dirty="0"/>
              <a:t>Install-</a:t>
            </a:r>
            <a:r>
              <a:rPr lang="en-US" b="1" dirty="0" err="1"/>
              <a:t>AzSUpdate</a:t>
            </a:r>
            <a:r>
              <a:rPr lang="en-US" dirty="0"/>
              <a:t> applies a specific Azure Stack Hub Update that is downloaded and applicable. </a:t>
            </a:r>
          </a:p>
          <a:p>
            <a:pPr marL="0" indent="0">
              <a:buNone/>
            </a:pPr>
            <a:endParaRPr lang="en-US" dirty="0"/>
          </a:p>
          <a:p>
            <a:pPr marL="0" indent="0">
              <a:buNone/>
            </a:pPr>
            <a:endParaRPr lang="en-US" dirty="0"/>
          </a:p>
          <a:p>
            <a:pPr marL="0" indent="0">
              <a:buNone/>
            </a:pPr>
            <a:endParaRPr lang="en-US" dirty="0"/>
          </a:p>
          <a:p>
            <a:pPr marL="0" indent="0">
              <a:buNone/>
            </a:pPr>
            <a:r>
              <a:rPr lang="en-US" dirty="0"/>
              <a:t>Run Get-</a:t>
            </a:r>
            <a:r>
              <a:rPr lang="en-US" dirty="0" err="1"/>
              <a:t>AzureStackUpdate</a:t>
            </a:r>
            <a:r>
              <a:rPr lang="en-US" dirty="0"/>
              <a:t> to retrieve Update Version first</a:t>
            </a:r>
          </a:p>
        </p:txBody>
      </p:sp>
      <p:sp>
        <p:nvSpPr>
          <p:cNvPr id="7" name="Rectangle 6">
            <a:extLst>
              <a:ext uri="{FF2B5EF4-FFF2-40B4-BE49-F238E27FC236}">
                <a16:creationId xmlns:a16="http://schemas.microsoft.com/office/drawing/2014/main" id="{5805192C-4B07-4399-AC7D-D99C17C6DC4E}"/>
              </a:ext>
            </a:extLst>
          </p:cNvPr>
          <p:cNvSpPr/>
          <p:nvPr/>
        </p:nvSpPr>
        <p:spPr>
          <a:xfrm>
            <a:off x="861022" y="2865558"/>
            <a:ext cx="8768747" cy="3168688"/>
          </a:xfrm>
          <a:prstGeom prst="rect">
            <a:avLst/>
          </a:prstGeom>
        </p:spPr>
        <p:txBody>
          <a:bodyPr wrap="none">
            <a:spAutoFit/>
          </a:bodyPr>
          <a:lstStyle/>
          <a:p>
            <a:pPr defTabSz="932597"/>
            <a:r>
              <a:rPr lang="en-US" sz="2856" dirty="0">
                <a:solidFill>
                  <a:srgbClr val="353535"/>
                </a:solidFill>
                <a:latin typeface="Segoe UI Semilight"/>
              </a:rPr>
              <a:t> </a:t>
            </a:r>
            <a:r>
              <a:rPr lang="en-US" sz="2856" dirty="0">
                <a:solidFill>
                  <a:srgbClr val="0000FF"/>
                </a:solidFill>
                <a:latin typeface="Consolas" panose="020B0609020204030204" pitchFamily="49" charset="0"/>
              </a:rPr>
              <a:t>Install-</a:t>
            </a:r>
            <a:r>
              <a:rPr lang="en-US" sz="2856" dirty="0" err="1">
                <a:solidFill>
                  <a:srgbClr val="0000FF"/>
                </a:solidFill>
                <a:latin typeface="Consolas" panose="020B0609020204030204" pitchFamily="49" charset="0"/>
              </a:rPr>
              <a:t>AzsUpdate</a:t>
            </a:r>
            <a:r>
              <a:rPr lang="en-US" sz="2856" dirty="0">
                <a:solidFill>
                  <a:prstClr val="black"/>
                </a:solidFill>
                <a:latin typeface="Consolas" panose="020B0609020204030204" pitchFamily="49" charset="0"/>
              </a:rPr>
              <a:t> </a:t>
            </a:r>
            <a:r>
              <a:rPr lang="en-US" sz="2856" dirty="0">
                <a:solidFill>
                  <a:srgbClr val="000080"/>
                </a:solidFill>
                <a:latin typeface="Consolas" panose="020B0609020204030204" pitchFamily="49" charset="0"/>
              </a:rPr>
              <a:t>-Update</a:t>
            </a:r>
            <a:r>
              <a:rPr lang="en-US" sz="2856" dirty="0">
                <a:solidFill>
                  <a:prstClr val="black"/>
                </a:solidFill>
                <a:latin typeface="Consolas" panose="020B0609020204030204" pitchFamily="49" charset="0"/>
              </a:rPr>
              <a:t> </a:t>
            </a:r>
            <a:r>
              <a:rPr lang="en-US" sz="2856" dirty="0">
                <a:solidFill>
                  <a:srgbClr val="8B0000"/>
                </a:solidFill>
                <a:latin typeface="Consolas" panose="020B0609020204030204" pitchFamily="49" charset="0"/>
              </a:rPr>
              <a:t>"Update Version“</a:t>
            </a:r>
          </a:p>
          <a:p>
            <a:pPr defTabSz="932597"/>
            <a:endParaRPr lang="en-US" sz="2856" dirty="0">
              <a:solidFill>
                <a:srgbClr val="8B0000"/>
              </a:solidFill>
              <a:latin typeface="Lucida Console" panose="020B0609040504020204" pitchFamily="49" charset="0"/>
            </a:endParaRPr>
          </a:p>
          <a:p>
            <a:pPr defTabSz="932597"/>
            <a:endParaRPr lang="en-US" sz="2856" dirty="0">
              <a:solidFill>
                <a:srgbClr val="8B0000"/>
              </a:solidFill>
              <a:latin typeface="Lucida Console" panose="020B0609040504020204" pitchFamily="49" charset="0"/>
            </a:endParaRPr>
          </a:p>
          <a:p>
            <a:pPr defTabSz="932597"/>
            <a:endParaRPr lang="en-US" sz="2856" dirty="0">
              <a:solidFill>
                <a:srgbClr val="8B0000"/>
              </a:solidFill>
              <a:latin typeface="Lucida Console" panose="020B0609040504020204" pitchFamily="49" charset="0"/>
            </a:endParaRPr>
          </a:p>
          <a:p>
            <a:pPr defTabSz="932597"/>
            <a:endParaRPr lang="en-US" sz="2856" dirty="0">
              <a:solidFill>
                <a:srgbClr val="8B0000"/>
              </a:solidFill>
              <a:latin typeface="Lucida Console" panose="020B0609040504020204" pitchFamily="49" charset="0"/>
            </a:endParaRPr>
          </a:p>
          <a:p>
            <a:pPr defTabSz="932597"/>
            <a:r>
              <a:rPr lang="en-US" sz="2856" dirty="0">
                <a:solidFill>
                  <a:srgbClr val="0000FF"/>
                </a:solidFill>
                <a:latin typeface="Consolas" panose="020B0609020204030204" pitchFamily="49" charset="0"/>
              </a:rPr>
              <a:t>Get-</a:t>
            </a:r>
            <a:r>
              <a:rPr lang="en-US" sz="2856" dirty="0" err="1">
                <a:solidFill>
                  <a:srgbClr val="0000FF"/>
                </a:solidFill>
                <a:latin typeface="Consolas" panose="020B0609020204030204" pitchFamily="49" charset="0"/>
              </a:rPr>
              <a:t>AzsUpdate</a:t>
            </a:r>
            <a:r>
              <a:rPr lang="en-US" sz="2856" dirty="0">
                <a:solidFill>
                  <a:srgbClr val="0000FF"/>
                </a:solidFill>
                <a:latin typeface="Lucida Console" panose="020B0609040504020204" pitchFamily="49" charset="0"/>
              </a:rPr>
              <a:t> </a:t>
            </a:r>
          </a:p>
          <a:p>
            <a:pPr defTabSz="932597"/>
            <a:r>
              <a:rPr lang="en-US" sz="2856" dirty="0">
                <a:solidFill>
                  <a:srgbClr val="8B0000"/>
                </a:solidFill>
                <a:latin typeface="Lucida Console" panose="020B0609040504020204" pitchFamily="49" charset="0"/>
              </a:rPr>
              <a:t> </a:t>
            </a:r>
          </a:p>
        </p:txBody>
      </p:sp>
      <p:sp>
        <p:nvSpPr>
          <p:cNvPr id="8" name="Rectangle 7">
            <a:extLst>
              <a:ext uri="{FF2B5EF4-FFF2-40B4-BE49-F238E27FC236}">
                <a16:creationId xmlns:a16="http://schemas.microsoft.com/office/drawing/2014/main" id="{2E3CC8CE-A020-4629-B215-DEA1AB5549F7}"/>
              </a:ext>
            </a:extLst>
          </p:cNvPr>
          <p:cNvSpPr/>
          <p:nvPr/>
        </p:nvSpPr>
        <p:spPr bwMode="auto">
          <a:xfrm>
            <a:off x="8216629" y="235892"/>
            <a:ext cx="3944364" cy="4937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Requires </a:t>
            </a:r>
            <a:r>
              <a:rPr lang="en-US" sz="2448" err="1">
                <a:gradFill>
                  <a:gsLst>
                    <a:gs pos="0">
                      <a:srgbClr val="FFFFFF"/>
                    </a:gs>
                    <a:gs pos="100000">
                      <a:srgbClr val="FFFFFF"/>
                    </a:gs>
                  </a:gsLst>
                  <a:lin ang="5400000" scaled="0"/>
                </a:gradFill>
                <a:latin typeface="Segoe UI Semilight"/>
                <a:ea typeface="Segoe UI" pitchFamily="34" charset="0"/>
                <a:cs typeface="Segoe UI" pitchFamily="34" charset="0"/>
              </a:rPr>
              <a:t>AzureStack</a:t>
            </a: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-Tools</a:t>
            </a:r>
          </a:p>
        </p:txBody>
      </p:sp>
    </p:spTree>
    <p:extLst>
      <p:ext uri="{BB962C8B-B14F-4D97-AF65-F5344CB8AC3E}">
        <p14:creationId xmlns:p14="http://schemas.microsoft.com/office/powerpoint/2010/main" val="199032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 (using the Portal)</a:t>
            </a:r>
          </a:p>
        </p:txBody>
      </p:sp>
      <p:pic>
        <p:nvPicPr>
          <p:cNvPr id="6" name="Picture 5">
            <a:extLst>
              <a:ext uri="{FF2B5EF4-FFF2-40B4-BE49-F238E27FC236}">
                <a16:creationId xmlns:a16="http://schemas.microsoft.com/office/drawing/2014/main" id="{AAA613D8-B4A3-40E4-8B41-E317D8C28554}"/>
              </a:ext>
            </a:extLst>
          </p:cNvPr>
          <p:cNvPicPr>
            <a:picLocks noChangeAspect="1"/>
          </p:cNvPicPr>
          <p:nvPr/>
        </p:nvPicPr>
        <p:blipFill>
          <a:blip r:embed="rId3"/>
          <a:stretch>
            <a:fillRect/>
          </a:stretch>
        </p:blipFill>
        <p:spPr>
          <a:xfrm>
            <a:off x="926605" y="1212849"/>
            <a:ext cx="10583264" cy="5134689"/>
          </a:xfrm>
          <a:prstGeom prst="rect">
            <a:avLst/>
          </a:prstGeom>
        </p:spPr>
      </p:pic>
      <p:cxnSp>
        <p:nvCxnSpPr>
          <p:cNvPr id="8" name="Straight Arrow Connector 7">
            <a:extLst>
              <a:ext uri="{FF2B5EF4-FFF2-40B4-BE49-F238E27FC236}">
                <a16:creationId xmlns:a16="http://schemas.microsoft.com/office/drawing/2014/main" id="{CA0453C8-7BAE-44EA-937A-D8571ADBEC03}"/>
              </a:ext>
            </a:extLst>
          </p:cNvPr>
          <p:cNvCxnSpPr>
            <a:cxnSpLocks/>
            <a:stCxn id="9" idx="1"/>
          </p:cNvCxnSpPr>
          <p:nvPr/>
        </p:nvCxnSpPr>
        <p:spPr>
          <a:xfrm flipH="1" flipV="1">
            <a:off x="5225273" y="5387370"/>
            <a:ext cx="1783716" cy="121091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E445FE-E438-43DB-8E39-23845E97A1C0}"/>
              </a:ext>
            </a:extLst>
          </p:cNvPr>
          <p:cNvSpPr txBox="1"/>
          <p:nvPr/>
        </p:nvSpPr>
        <p:spPr>
          <a:xfrm>
            <a:off x="7008988" y="6274700"/>
            <a:ext cx="3449727" cy="647165"/>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FF0000"/>
                </a:solidFill>
                <a:latin typeface="Segoe UI Semilight"/>
              </a:rPr>
              <a:t>new update available</a:t>
            </a:r>
          </a:p>
        </p:txBody>
      </p:sp>
    </p:spTree>
    <p:extLst>
      <p:ext uri="{BB962C8B-B14F-4D97-AF65-F5344CB8AC3E}">
        <p14:creationId xmlns:p14="http://schemas.microsoft.com/office/powerpoint/2010/main" val="27884461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B7DC-2858-47CB-9947-03E75EA84F83}"/>
              </a:ext>
            </a:extLst>
          </p:cNvPr>
          <p:cNvSpPr>
            <a:spLocks noGrp="1"/>
          </p:cNvSpPr>
          <p:nvPr>
            <p:ph type="title"/>
          </p:nvPr>
        </p:nvSpPr>
        <p:spPr/>
        <p:txBody>
          <a:bodyPr/>
          <a:lstStyle/>
          <a:p>
            <a:r>
              <a:rPr lang="en-US" dirty="0"/>
              <a:t>Start updates (using the Portal)</a:t>
            </a:r>
          </a:p>
        </p:txBody>
      </p:sp>
      <p:sp>
        <p:nvSpPr>
          <p:cNvPr id="3" name="Text Placeholder 2">
            <a:extLst>
              <a:ext uri="{FF2B5EF4-FFF2-40B4-BE49-F238E27FC236}">
                <a16:creationId xmlns:a16="http://schemas.microsoft.com/office/drawing/2014/main" id="{C06CCDFF-143A-470F-8D70-A9ADC94FEA99}"/>
              </a:ext>
            </a:extLst>
          </p:cNvPr>
          <p:cNvSpPr>
            <a:spLocks noGrp="1"/>
          </p:cNvSpPr>
          <p:nvPr>
            <p:ph type="body" sz="quarter" idx="10"/>
          </p:nvPr>
        </p:nvSpPr>
        <p:spPr>
          <a:xfrm>
            <a:off x="274640" y="1211287"/>
            <a:ext cx="5486399" cy="600164"/>
          </a:xfrm>
        </p:spPr>
        <p:txBody>
          <a:bodyPr/>
          <a:lstStyle/>
          <a:p>
            <a:endParaRPr lang="en-US"/>
          </a:p>
        </p:txBody>
      </p:sp>
      <p:sp>
        <p:nvSpPr>
          <p:cNvPr id="4" name="Text Placeholder 3">
            <a:extLst>
              <a:ext uri="{FF2B5EF4-FFF2-40B4-BE49-F238E27FC236}">
                <a16:creationId xmlns:a16="http://schemas.microsoft.com/office/drawing/2014/main" id="{67B87FE7-5E8A-4AE5-83F2-DD7AA01594D4}"/>
              </a:ext>
            </a:extLst>
          </p:cNvPr>
          <p:cNvSpPr>
            <a:spLocks noGrp="1"/>
          </p:cNvSpPr>
          <p:nvPr>
            <p:ph type="body" sz="quarter" idx="11"/>
          </p:nvPr>
        </p:nvSpPr>
        <p:spPr>
          <a:xfrm>
            <a:off x="6675439" y="1211288"/>
            <a:ext cx="5486399" cy="600164"/>
          </a:xfrm>
        </p:spPr>
        <p:txBody>
          <a:bodyPr/>
          <a:lstStyle/>
          <a:p>
            <a:endParaRPr lang="en-US"/>
          </a:p>
        </p:txBody>
      </p:sp>
      <p:pic>
        <p:nvPicPr>
          <p:cNvPr id="5" name="Picture 4">
            <a:extLst>
              <a:ext uri="{FF2B5EF4-FFF2-40B4-BE49-F238E27FC236}">
                <a16:creationId xmlns:a16="http://schemas.microsoft.com/office/drawing/2014/main" id="{B0727A39-EB87-44CE-9780-32811EB022E4}"/>
              </a:ext>
            </a:extLst>
          </p:cNvPr>
          <p:cNvPicPr>
            <a:picLocks noChangeAspect="1"/>
          </p:cNvPicPr>
          <p:nvPr/>
        </p:nvPicPr>
        <p:blipFill>
          <a:blip r:embed="rId3"/>
          <a:stretch>
            <a:fillRect/>
          </a:stretch>
        </p:blipFill>
        <p:spPr>
          <a:xfrm>
            <a:off x="625637" y="1367117"/>
            <a:ext cx="11185204" cy="4003368"/>
          </a:xfrm>
          <a:prstGeom prst="rect">
            <a:avLst/>
          </a:prstGeom>
        </p:spPr>
      </p:pic>
      <p:cxnSp>
        <p:nvCxnSpPr>
          <p:cNvPr id="6" name="Straight Arrow Connector 5">
            <a:extLst>
              <a:ext uri="{FF2B5EF4-FFF2-40B4-BE49-F238E27FC236}">
                <a16:creationId xmlns:a16="http://schemas.microsoft.com/office/drawing/2014/main" id="{2AA29DB7-67DA-406C-848B-6F99D0444C19}"/>
              </a:ext>
            </a:extLst>
          </p:cNvPr>
          <p:cNvCxnSpPr>
            <a:cxnSpLocks/>
            <a:stCxn id="7" idx="1"/>
          </p:cNvCxnSpPr>
          <p:nvPr/>
        </p:nvCxnSpPr>
        <p:spPr>
          <a:xfrm flipH="1">
            <a:off x="1902309" y="1896911"/>
            <a:ext cx="1774659" cy="9505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F87FA8-7660-4E19-AD1E-70FCBCFD8403}"/>
              </a:ext>
            </a:extLst>
          </p:cNvPr>
          <p:cNvSpPr txBox="1"/>
          <p:nvPr/>
        </p:nvSpPr>
        <p:spPr>
          <a:xfrm>
            <a:off x="3676968" y="1573327"/>
            <a:ext cx="3360807" cy="647165"/>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FF0000"/>
                </a:solidFill>
                <a:latin typeface="Segoe UI Semilight"/>
              </a:rPr>
              <a:t>“Update now” to start</a:t>
            </a:r>
          </a:p>
        </p:txBody>
      </p:sp>
      <p:sp>
        <p:nvSpPr>
          <p:cNvPr id="12" name="Right Brace 11">
            <a:extLst>
              <a:ext uri="{FF2B5EF4-FFF2-40B4-BE49-F238E27FC236}">
                <a16:creationId xmlns:a16="http://schemas.microsoft.com/office/drawing/2014/main" id="{3EEC9B41-FED5-41F0-9C17-F709EDD33D29}"/>
              </a:ext>
            </a:extLst>
          </p:cNvPr>
          <p:cNvSpPr/>
          <p:nvPr/>
        </p:nvSpPr>
        <p:spPr>
          <a:xfrm>
            <a:off x="5107564" y="3956774"/>
            <a:ext cx="823951" cy="1619922"/>
          </a:xfrm>
          <a:prstGeom prst="rightBrac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353535"/>
              </a:solidFill>
              <a:latin typeface="Segoe UI Semilight"/>
            </a:endParaRPr>
          </a:p>
        </p:txBody>
      </p:sp>
      <p:sp>
        <p:nvSpPr>
          <p:cNvPr id="14" name="TextBox 13">
            <a:extLst>
              <a:ext uri="{FF2B5EF4-FFF2-40B4-BE49-F238E27FC236}">
                <a16:creationId xmlns:a16="http://schemas.microsoft.com/office/drawing/2014/main" id="{531772DD-52D0-4C4A-863D-8AE55B2D208E}"/>
              </a:ext>
            </a:extLst>
          </p:cNvPr>
          <p:cNvSpPr txBox="1"/>
          <p:nvPr/>
        </p:nvSpPr>
        <p:spPr>
          <a:xfrm>
            <a:off x="5931515" y="4446552"/>
            <a:ext cx="4481927" cy="640416"/>
          </a:xfrm>
          <a:prstGeom prst="rect">
            <a:avLst/>
          </a:prstGeom>
          <a:solidFill>
            <a:srgbClr val="EAEAEA">
              <a:alpha val="40000"/>
            </a:srgbClr>
          </a:solidFill>
        </p:spPr>
        <p:txBody>
          <a:bodyPr wrap="square" lIns="186521" tIns="149217" rIns="186521" bIns="149217" rtlCol="0">
            <a:spAutoFit/>
          </a:bodyPr>
          <a:lstStyle/>
          <a:p>
            <a:pPr defTabSz="932597">
              <a:lnSpc>
                <a:spcPct val="90000"/>
              </a:lnSpc>
              <a:spcAft>
                <a:spcPts val="612"/>
              </a:spcAft>
            </a:pPr>
            <a:r>
              <a:rPr lang="en-US" sz="2448">
                <a:solidFill>
                  <a:srgbClr val="FF0000"/>
                </a:solidFill>
                <a:latin typeface="Segoe UI Semilight"/>
              </a:rPr>
              <a:t>Installed and available updates</a:t>
            </a:r>
          </a:p>
        </p:txBody>
      </p:sp>
    </p:spTree>
    <p:extLst>
      <p:ext uri="{BB962C8B-B14F-4D97-AF65-F5344CB8AC3E}">
        <p14:creationId xmlns:p14="http://schemas.microsoft.com/office/powerpoint/2010/main" val="31520445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FAD1-C61D-4770-99CE-BFA0F7E49EB5}"/>
              </a:ext>
            </a:extLst>
          </p:cNvPr>
          <p:cNvSpPr>
            <a:spLocks noGrp="1"/>
          </p:cNvSpPr>
          <p:nvPr>
            <p:ph type="title"/>
          </p:nvPr>
        </p:nvSpPr>
        <p:spPr/>
        <p:txBody>
          <a:bodyPr/>
          <a:lstStyle/>
          <a:p>
            <a:r>
              <a:rPr lang="en-US" dirty="0"/>
              <a:t>Resume updates</a:t>
            </a:r>
          </a:p>
        </p:txBody>
      </p:sp>
      <p:sp>
        <p:nvSpPr>
          <p:cNvPr id="3" name="Text Placeholder 2">
            <a:extLst>
              <a:ext uri="{FF2B5EF4-FFF2-40B4-BE49-F238E27FC236}">
                <a16:creationId xmlns:a16="http://schemas.microsoft.com/office/drawing/2014/main" id="{85B46710-B77E-44D1-8065-505448B32873}"/>
              </a:ext>
            </a:extLst>
          </p:cNvPr>
          <p:cNvSpPr>
            <a:spLocks noGrp="1"/>
          </p:cNvSpPr>
          <p:nvPr>
            <p:ph type="body" sz="quarter" idx="10"/>
          </p:nvPr>
        </p:nvSpPr>
        <p:spPr>
          <a:xfrm>
            <a:off x="275482" y="1212850"/>
            <a:ext cx="11887100" cy="3761742"/>
          </a:xfrm>
        </p:spPr>
        <p:txBody>
          <a:bodyPr/>
          <a:lstStyle/>
          <a:p>
            <a:r>
              <a:rPr lang="en-US" sz="2448">
                <a:latin typeface="+mn-lt"/>
              </a:rPr>
              <a:t>Failed Updates can be resumed through the Portal or the Privileged Endpoint (PEP). </a:t>
            </a:r>
          </a:p>
          <a:p>
            <a:r>
              <a:rPr lang="en-US" sz="2448">
                <a:latin typeface="+mn-lt"/>
              </a:rPr>
              <a:t>If the update fails, you can resume the update run where it left off.</a:t>
            </a:r>
          </a:p>
          <a:p>
            <a:endParaRPr lang="en-US" sz="2448">
              <a:latin typeface="+mn-lt"/>
            </a:endParaRPr>
          </a:p>
          <a:p>
            <a:endParaRPr lang="en-US" sz="2448">
              <a:latin typeface="+mn-lt"/>
            </a:endParaRPr>
          </a:p>
          <a:p>
            <a:endParaRPr lang="en-US" sz="2448">
              <a:latin typeface="+mn-lt"/>
            </a:endParaRPr>
          </a:p>
          <a:p>
            <a:r>
              <a:rPr lang="en-US" sz="2448" b="1">
                <a:latin typeface="+mn-lt"/>
              </a:rPr>
              <a:t>PowerShell Command</a:t>
            </a:r>
            <a:endParaRPr lang="en-US" sz="2448">
              <a:latin typeface="+mn-lt"/>
            </a:endParaRPr>
          </a:p>
          <a:p>
            <a:pPr marL="349724" indent="-349724">
              <a:buFont typeface="Arial" panose="020B0604020202020204" pitchFamily="34" charset="0"/>
              <a:buChar char="•"/>
            </a:pPr>
            <a:r>
              <a:rPr lang="en-US" sz="2448" b="1">
                <a:latin typeface="+mn-lt"/>
              </a:rPr>
              <a:t>Resume-</a:t>
            </a:r>
            <a:r>
              <a:rPr lang="en-US" sz="2448" b="1" err="1">
                <a:latin typeface="+mn-lt"/>
              </a:rPr>
              <a:t>AzureStackUpdate</a:t>
            </a:r>
            <a:br>
              <a:rPr lang="en-US" sz="2448" b="1">
                <a:latin typeface="+mn-lt"/>
              </a:rPr>
            </a:br>
            <a:r>
              <a:rPr lang="en-US" sz="2448">
                <a:latin typeface="+mn-lt"/>
              </a:rPr>
              <a:t>Resumes a failed update at the point where it failed. In certain scenarios, you may have to complete mitigation steps before you resume the update.</a:t>
            </a:r>
          </a:p>
        </p:txBody>
      </p:sp>
      <p:sp>
        <p:nvSpPr>
          <p:cNvPr id="12" name="Rectangle 11">
            <a:extLst>
              <a:ext uri="{FF2B5EF4-FFF2-40B4-BE49-F238E27FC236}">
                <a16:creationId xmlns:a16="http://schemas.microsoft.com/office/drawing/2014/main" id="{791ABC55-AA31-439D-B4E1-366CC4C26533}"/>
              </a:ext>
            </a:extLst>
          </p:cNvPr>
          <p:cNvSpPr/>
          <p:nvPr/>
        </p:nvSpPr>
        <p:spPr>
          <a:xfrm>
            <a:off x="752398" y="5085490"/>
            <a:ext cx="11227457" cy="1350050"/>
          </a:xfrm>
          <a:prstGeom prst="rect">
            <a:avLst/>
          </a:prstGeom>
        </p:spPr>
        <p:txBody>
          <a:bodyPr wrap="square">
            <a:spAutoFit/>
          </a:bodyPr>
          <a:lstStyle/>
          <a:p>
            <a:pPr defTabSz="932597">
              <a:lnSpc>
                <a:spcPct val="101000"/>
              </a:lnSpc>
            </a:pPr>
            <a:r>
              <a:rPr lang="en-US" sz="204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04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sz="204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04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04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sz="2040"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040"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sz="204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1000"/>
              </a:lnSpc>
            </a:pPr>
            <a:r>
              <a:rPr lang="en-US" sz="2040"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04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04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04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r>
              <a:rPr lang="en-US" sz="2040" dirty="0">
                <a:solidFill>
                  <a:srgbClr val="0000FF"/>
                </a:solidFill>
                <a:latin typeface="Consolas" panose="020B0609020204030204" pitchFamily="49" charset="0"/>
                <a:ea typeface="Calibri" panose="020F0502020204030204" pitchFamily="34" charset="0"/>
                <a:cs typeface="Lucida Console" panose="020B0609040504020204" pitchFamily="49" charset="0"/>
              </a:rPr>
              <a:t>Resume-</a:t>
            </a:r>
            <a:r>
              <a:rPr lang="en-US" sz="204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AzureStackUpdate</a:t>
            </a: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sz="204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AA0D8D41-E16D-41B2-A70D-712AEC06F6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08205" y="2403514"/>
            <a:ext cx="2753123" cy="1310178"/>
          </a:xfrm>
          <a:prstGeom prst="rect">
            <a:avLst/>
          </a:prstGeom>
          <a:noFill/>
          <a:ln>
            <a:noFill/>
          </a:ln>
        </p:spPr>
      </p:pic>
    </p:spTree>
    <p:extLst>
      <p:ext uri="{BB962C8B-B14F-4D97-AF65-F5344CB8AC3E}">
        <p14:creationId xmlns:p14="http://schemas.microsoft.com/office/powerpoint/2010/main" val="14955323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BA3C-044D-406D-A170-CAB2E699068C}"/>
              </a:ext>
            </a:extLst>
          </p:cNvPr>
          <p:cNvSpPr>
            <a:spLocks noGrp="1"/>
          </p:cNvSpPr>
          <p:nvPr>
            <p:ph type="title"/>
          </p:nvPr>
        </p:nvSpPr>
        <p:spPr/>
        <p:txBody>
          <a:bodyPr/>
          <a:lstStyle/>
          <a:p>
            <a:r>
              <a:rPr lang="en-US" dirty="0"/>
              <a:t>Monitor updates</a:t>
            </a:r>
          </a:p>
        </p:txBody>
      </p:sp>
      <p:sp>
        <p:nvSpPr>
          <p:cNvPr id="3" name="Text Placeholder 2">
            <a:extLst>
              <a:ext uri="{FF2B5EF4-FFF2-40B4-BE49-F238E27FC236}">
                <a16:creationId xmlns:a16="http://schemas.microsoft.com/office/drawing/2014/main" id="{BD5DA004-B3CF-4ED2-B139-2C413F7F6FFB}"/>
              </a:ext>
            </a:extLst>
          </p:cNvPr>
          <p:cNvSpPr>
            <a:spLocks noGrp="1"/>
          </p:cNvSpPr>
          <p:nvPr>
            <p:ph type="body" sz="quarter" idx="10"/>
          </p:nvPr>
        </p:nvSpPr>
        <p:spPr>
          <a:xfrm>
            <a:off x="275482" y="1212850"/>
            <a:ext cx="11887100" cy="2375971"/>
          </a:xfrm>
        </p:spPr>
        <p:txBody>
          <a:bodyPr/>
          <a:lstStyle/>
          <a:p>
            <a:r>
              <a:rPr lang="en-US" sz="2448" dirty="0">
                <a:latin typeface="+mn-lt"/>
              </a:rPr>
              <a:t>You can use the privileged endpoint (PEP) to monitor the progress of an Azure Stack Hub update run, and to resume a failed update run from the last successful step should the Azure Stack Hub portal become unavailable. </a:t>
            </a:r>
          </a:p>
          <a:p>
            <a:endParaRPr lang="en-US" sz="2448" dirty="0">
              <a:latin typeface="+mn-lt"/>
            </a:endParaRPr>
          </a:p>
          <a:p>
            <a:r>
              <a:rPr lang="en-US" sz="2448" dirty="0">
                <a:latin typeface="+mn-lt"/>
              </a:rPr>
              <a:t>Using the Azure Stack Hub portal is the recommended method to manage updates.</a:t>
            </a:r>
          </a:p>
          <a:p>
            <a:endParaRPr lang="en-US" sz="2040" dirty="0">
              <a:latin typeface="+mn-lt"/>
            </a:endParaRPr>
          </a:p>
        </p:txBody>
      </p:sp>
      <p:sp>
        <p:nvSpPr>
          <p:cNvPr id="4" name="TextBox 3">
            <a:extLst>
              <a:ext uri="{FF2B5EF4-FFF2-40B4-BE49-F238E27FC236}">
                <a16:creationId xmlns:a16="http://schemas.microsoft.com/office/drawing/2014/main" id="{088D20F8-A151-415E-80DC-0002A7014462}"/>
              </a:ext>
            </a:extLst>
          </p:cNvPr>
          <p:cNvSpPr txBox="1"/>
          <p:nvPr/>
        </p:nvSpPr>
        <p:spPr>
          <a:xfrm>
            <a:off x="605180" y="3344862"/>
            <a:ext cx="11226114"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t>
            </a:r>
            <a:r>
              <a:rPr lang="en-US" sz="2400" b="1" dirty="0">
                <a:gradFill>
                  <a:gsLst>
                    <a:gs pos="2917">
                      <a:schemeClr val="tx1"/>
                    </a:gs>
                    <a:gs pos="30000">
                      <a:schemeClr val="tx1"/>
                    </a:gs>
                  </a:gsLst>
                  <a:lin ang="5400000" scaled="0"/>
                </a:gradFill>
                <a:latin typeface="Consolas" panose="020B0609020204030204" pitchFamily="49" charset="0"/>
              </a:rPr>
              <a:t>Get-</a:t>
            </a:r>
            <a:r>
              <a:rPr lang="en-US" sz="2400" b="1" dirty="0" err="1">
                <a:gradFill>
                  <a:gsLst>
                    <a:gs pos="2917">
                      <a:schemeClr val="tx1"/>
                    </a:gs>
                    <a:gs pos="30000">
                      <a:schemeClr val="tx1"/>
                    </a:gs>
                  </a:gsLst>
                  <a:lin ang="5400000" scaled="0"/>
                </a:gradFill>
                <a:latin typeface="Consolas" panose="020B0609020204030204" pitchFamily="49" charset="0"/>
              </a:rPr>
              <a:t>AzureStackUpdateStatus</a:t>
            </a:r>
            <a:r>
              <a:rPr lang="en-US" sz="2400" dirty="0">
                <a:gradFill>
                  <a:gsLst>
                    <a:gs pos="2917">
                      <a:schemeClr val="tx1"/>
                    </a:gs>
                    <a:gs pos="30000">
                      <a:schemeClr val="tx1"/>
                    </a:gs>
                  </a:gsLst>
                  <a:lin ang="5400000" scaled="0"/>
                </a:gradFill>
              </a:rPr>
              <a:t> cmdlet returns the status of the currently running, completed, or failed update. It provides the high level status of the update operation and an XML document that describes both the current step and the corresponding state.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a:t>
            </a:r>
            <a:r>
              <a:rPr lang="en-US" sz="2400" b="1" dirty="0">
                <a:gradFill>
                  <a:gsLst>
                    <a:gs pos="2917">
                      <a:schemeClr val="tx1"/>
                    </a:gs>
                    <a:gs pos="30000">
                      <a:schemeClr val="tx1"/>
                    </a:gs>
                  </a:gsLst>
                  <a:lin ang="5400000" scaled="0"/>
                </a:gradFill>
                <a:latin typeface="Consolas" panose="020B0609020204030204" pitchFamily="49" charset="0"/>
              </a:rPr>
              <a:t>Resume-</a:t>
            </a:r>
            <a:r>
              <a:rPr lang="en-US" sz="2400" b="1" dirty="0" err="1">
                <a:gradFill>
                  <a:gsLst>
                    <a:gs pos="2917">
                      <a:schemeClr val="tx1"/>
                    </a:gs>
                    <a:gs pos="30000">
                      <a:schemeClr val="tx1"/>
                    </a:gs>
                  </a:gsLst>
                  <a:lin ang="5400000" scaled="0"/>
                </a:gradFill>
                <a:latin typeface="Consolas" panose="020B0609020204030204" pitchFamily="49" charset="0"/>
              </a:rPr>
              <a:t>AzureStackUpdate</a:t>
            </a:r>
            <a:r>
              <a:rPr lang="en-US" sz="2400" dirty="0">
                <a:gradFill>
                  <a:gsLst>
                    <a:gs pos="2917">
                      <a:schemeClr val="tx1"/>
                    </a:gs>
                    <a:gs pos="30000">
                      <a:schemeClr val="tx1"/>
                    </a:gs>
                  </a:gsLst>
                  <a:lin ang="5400000" scaled="0"/>
                </a:gradFill>
              </a:rPr>
              <a:t> cmdlet resumes a failed update from the point where it failed. In certain scenarios, you may need to complete mitigation steps before resuming the update.</a:t>
            </a:r>
          </a:p>
        </p:txBody>
      </p:sp>
    </p:spTree>
    <p:extLst>
      <p:ext uri="{BB962C8B-B14F-4D97-AF65-F5344CB8AC3E}">
        <p14:creationId xmlns:p14="http://schemas.microsoft.com/office/powerpoint/2010/main" val="39196018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F2DE-9D0E-4265-B46F-ACEF62FFC58E}"/>
              </a:ext>
            </a:extLst>
          </p:cNvPr>
          <p:cNvSpPr>
            <a:spLocks noGrp="1"/>
          </p:cNvSpPr>
          <p:nvPr>
            <p:ph type="title"/>
          </p:nvPr>
        </p:nvSpPr>
        <p:spPr/>
        <p:txBody>
          <a:bodyPr/>
          <a:lstStyle/>
          <a:p>
            <a:r>
              <a:rPr lang="en-US" dirty="0"/>
              <a:t>Azure Stack Hub tools (for update)</a:t>
            </a:r>
          </a:p>
        </p:txBody>
      </p:sp>
      <p:sp>
        <p:nvSpPr>
          <p:cNvPr id="3" name="Text Placeholder 2">
            <a:extLst>
              <a:ext uri="{FF2B5EF4-FFF2-40B4-BE49-F238E27FC236}">
                <a16:creationId xmlns:a16="http://schemas.microsoft.com/office/drawing/2014/main" id="{2FE810A0-83DD-4E42-A353-0B15CAFF0BD2}"/>
              </a:ext>
            </a:extLst>
          </p:cNvPr>
          <p:cNvSpPr>
            <a:spLocks noGrp="1"/>
          </p:cNvSpPr>
          <p:nvPr>
            <p:ph type="body" sz="quarter" idx="10"/>
          </p:nvPr>
        </p:nvSpPr>
        <p:spPr>
          <a:xfrm>
            <a:off x="275482" y="1212850"/>
            <a:ext cx="11887100" cy="5798192"/>
          </a:xfrm>
        </p:spPr>
        <p:txBody>
          <a:bodyPr/>
          <a:lstStyle/>
          <a:p>
            <a:r>
              <a:rPr lang="en-US" sz="2448" dirty="0">
                <a:latin typeface="+mn-lt"/>
              </a:rPr>
              <a:t>The Azure Stack Hub Infrastructure Administration module (part of the Azure Stack Hub Tools) give you some additional commands to manage Azure Stack Hub Updates through PowerShell.</a:t>
            </a: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endParaRPr lang="en-US" sz="2448" dirty="0">
              <a:latin typeface="+mn-lt"/>
            </a:endParaRPr>
          </a:p>
          <a:p>
            <a:pPr marL="349724" indent="-349724">
              <a:buFont typeface="Arial" panose="020B0604020202020204" pitchFamily="34" charset="0"/>
              <a:buChar char="•"/>
            </a:pPr>
            <a:r>
              <a:rPr lang="en-US" sz="2448" b="1" dirty="0">
                <a:latin typeface="+mn-lt"/>
              </a:rPr>
              <a:t>Azure Stack Hub infrastructure administration</a:t>
            </a:r>
            <a:br>
              <a:rPr lang="en-US" sz="2448" dirty="0">
                <a:latin typeface="+mn-lt"/>
              </a:rPr>
            </a:br>
            <a:r>
              <a:rPr lang="en-US" sz="2448" u="sng" dirty="0">
                <a:latin typeface="+mn-lt"/>
                <a:hlinkClick r:id="rId3"/>
              </a:rPr>
              <a:t>https://github.com/Azure/AzureStack-Tools/tree/master/Infrastructure</a:t>
            </a:r>
            <a:endParaRPr lang="en-US" sz="2448" dirty="0">
              <a:latin typeface="+mn-lt"/>
            </a:endParaRPr>
          </a:p>
        </p:txBody>
      </p:sp>
      <p:graphicFrame>
        <p:nvGraphicFramePr>
          <p:cNvPr id="4" name="Table 3">
            <a:extLst>
              <a:ext uri="{FF2B5EF4-FFF2-40B4-BE49-F238E27FC236}">
                <a16:creationId xmlns:a16="http://schemas.microsoft.com/office/drawing/2014/main" id="{EEAF2B2C-77DA-4F09-A35D-580BD16F3B2F}"/>
              </a:ext>
            </a:extLst>
          </p:cNvPr>
          <p:cNvGraphicFramePr>
            <a:graphicFrameLocks noGrp="1"/>
          </p:cNvGraphicFramePr>
          <p:nvPr/>
        </p:nvGraphicFramePr>
        <p:xfrm>
          <a:off x="806980" y="2393673"/>
          <a:ext cx="11021676" cy="3244163"/>
        </p:xfrm>
        <a:graphic>
          <a:graphicData uri="http://schemas.openxmlformats.org/drawingml/2006/table">
            <a:tbl>
              <a:tblPr firstRow="1" bandRow="1">
                <a:tableStyleId>{B301B821-A1FF-4177-AEE7-76D212191A09}</a:tableStyleId>
              </a:tblPr>
              <a:tblGrid>
                <a:gridCol w="5510838">
                  <a:extLst>
                    <a:ext uri="{9D8B030D-6E8A-4147-A177-3AD203B41FA5}">
                      <a16:colId xmlns:a16="http://schemas.microsoft.com/office/drawing/2014/main" val="3521960751"/>
                    </a:ext>
                  </a:extLst>
                </a:gridCol>
                <a:gridCol w="5510838">
                  <a:extLst>
                    <a:ext uri="{9D8B030D-6E8A-4147-A177-3AD203B41FA5}">
                      <a16:colId xmlns:a16="http://schemas.microsoft.com/office/drawing/2014/main" val="3362780825"/>
                    </a:ext>
                  </a:extLst>
                </a:gridCol>
              </a:tblGrid>
              <a:tr h="317862">
                <a:tc>
                  <a:txBody>
                    <a:bodyPr/>
                    <a:lstStyle/>
                    <a:p>
                      <a:pPr>
                        <a:lnSpc>
                          <a:spcPct val="107000"/>
                        </a:lnSpc>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Commandlet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Description</a:t>
                      </a:r>
                    </a:p>
                  </a:txBody>
                  <a:tcPr marL="69945" marR="69945" marT="0" marB="0"/>
                </a:tc>
                <a:extLst>
                  <a:ext uri="{0D108BD9-81ED-4DB2-BD59-A6C34878D82A}">
                    <a16:rowId xmlns:a16="http://schemas.microsoft.com/office/drawing/2014/main" val="1058907046"/>
                  </a:ext>
                </a:extLst>
              </a:tr>
              <a:tr h="648418">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AzsUpdateLocation</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a:effectLst/>
                        </a:rPr>
                        <a:t>Review the Update Summary for a specified region.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598741439"/>
                  </a:ext>
                </a:extLst>
              </a:tr>
              <a:tr h="315790">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dirty="0">
                          <a:effectLst/>
                        </a:rPr>
                        <a:t>Retrieves list of Azure Stack Hub Updates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45405438"/>
                  </a:ext>
                </a:extLst>
              </a:tr>
              <a:tr h="1313675">
                <a:tc>
                  <a:txBody>
                    <a:bodyPr/>
                    <a:lstStyle/>
                    <a:p>
                      <a:r>
                        <a:rPr lang="en-US" sz="2000"/>
                        <a:t> </a:t>
                      </a:r>
                      <a:r>
                        <a:rPr lang="en-US" sz="2000">
                          <a:solidFill>
                            <a:srgbClr val="0000FF"/>
                          </a:solidFill>
                          <a:latin typeface="Lucida Console" panose="020B0609040504020204" pitchFamily="49" charset="0"/>
                        </a:rPr>
                        <a:t>Install-</a:t>
                      </a:r>
                      <a:r>
                        <a:rPr lang="en-US" sz="2000" err="1">
                          <a:solidFill>
                            <a:srgbClr val="0000FF"/>
                          </a:solidFill>
                          <a:latin typeface="Lucida Console" panose="020B0609040504020204" pitchFamily="49" charset="0"/>
                        </a:rPr>
                        <a:t>AzsUpdate</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-Update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"Update"</a:t>
                      </a:r>
                      <a:endParaRPr lang="en-US" sz="2000">
                        <a:solidFill>
                          <a:prstClr val="black"/>
                        </a:solidFill>
                        <a:latin typeface="Lucida Console" panose="020B0609040504020204" pitchFamily="49" charset="0"/>
                      </a:endParaRPr>
                    </a:p>
                  </a:txBody>
                  <a:tcPr marL="69945" marR="69945" marT="0" marB="0"/>
                </a:tc>
                <a:tc>
                  <a:txBody>
                    <a:bodyPr/>
                    <a:lstStyle/>
                    <a:p>
                      <a:pPr>
                        <a:lnSpc>
                          <a:spcPct val="107000"/>
                        </a:lnSpc>
                        <a:spcAft>
                          <a:spcPts val="0"/>
                        </a:spcAft>
                      </a:pPr>
                      <a:r>
                        <a:rPr lang="en-US" sz="2000" kern="1200" dirty="0">
                          <a:effectLst/>
                        </a:rPr>
                        <a:t>Applies a specific Azure Stack Hub Update that is downloaded and applicable. Run Get-</a:t>
                      </a:r>
                      <a:r>
                        <a:rPr lang="en-US" sz="2000" kern="1200" dirty="0" err="1">
                          <a:effectLst/>
                        </a:rPr>
                        <a:t>AzureStackUpdate</a:t>
                      </a:r>
                      <a:r>
                        <a:rPr lang="en-US" sz="2000" kern="1200" dirty="0">
                          <a:effectLst/>
                        </a:rPr>
                        <a:t> to retrieve Update Version first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1520231507"/>
                  </a:ext>
                </a:extLst>
              </a:tr>
              <a:tr h="648418">
                <a:tc>
                  <a:txBody>
                    <a:bodyPr/>
                    <a:lstStyle/>
                    <a:p>
                      <a:r>
                        <a:rPr lang="en-US" sz="2000"/>
                        <a:t>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AzsUpdateRun</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-Update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"Update"</a:t>
                      </a:r>
                      <a:r>
                        <a:rPr lang="en-US" sz="2000" kern="12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nSpc>
                          <a:spcPct val="107000"/>
                        </a:lnSpc>
                        <a:spcAft>
                          <a:spcPts val="0"/>
                        </a:spcAft>
                      </a:pPr>
                      <a:r>
                        <a:rPr lang="en-US" sz="2000" kern="1200" dirty="0">
                          <a:effectLst/>
                        </a:rPr>
                        <a:t>Should be used to validate a specific Update Run or look at previous update runs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3226042448"/>
                  </a:ext>
                </a:extLst>
              </a:tr>
            </a:tbl>
          </a:graphicData>
        </a:graphic>
      </p:graphicFrame>
    </p:spTree>
    <p:extLst>
      <p:ext uri="{BB962C8B-B14F-4D97-AF65-F5344CB8AC3E}">
        <p14:creationId xmlns:p14="http://schemas.microsoft.com/office/powerpoint/2010/main" val="28459670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C9EEEC-7493-43EB-9EC9-B97E1718C43B}"/>
              </a:ext>
            </a:extLst>
          </p:cNvPr>
          <p:cNvSpPr>
            <a:spLocks noGrp="1"/>
          </p:cNvSpPr>
          <p:nvPr>
            <p:ph type="body" sz="quarter" idx="10"/>
          </p:nvPr>
        </p:nvSpPr>
        <p:spPr>
          <a:xfrm>
            <a:off x="274639" y="1366669"/>
            <a:ext cx="5486399" cy="5016758"/>
          </a:xfrm>
        </p:spPr>
        <p:txBody>
          <a:bodyPr/>
          <a:lstStyle/>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avoid disruptions to my business/SLAs?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updates do I install and what is the right order?</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tool(s) should I use?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Who do I call if there is an issue?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often will updates be released?</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security updates?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when updates are available and what has been tested or validated?</a:t>
            </a:r>
            <a:endParaRPr lang="en-US" sz="2400" dirty="0">
              <a:latin typeface="+mj-lt"/>
              <a:cs typeface="Segoe UI" panose="020B0502040204020203" pitchFamily="34" charset="0"/>
            </a:endParaRPr>
          </a:p>
        </p:txBody>
      </p:sp>
      <p:sp>
        <p:nvSpPr>
          <p:cNvPr id="5" name="Text Placeholder 4">
            <a:extLst>
              <a:ext uri="{FF2B5EF4-FFF2-40B4-BE49-F238E27FC236}">
                <a16:creationId xmlns:a16="http://schemas.microsoft.com/office/drawing/2014/main" id="{C28C4592-B363-4A39-ADB3-D6869E550CD4}"/>
              </a:ext>
            </a:extLst>
          </p:cNvPr>
          <p:cNvSpPr>
            <a:spLocks noGrp="1"/>
          </p:cNvSpPr>
          <p:nvPr>
            <p:ph type="body" sz="quarter" idx="11"/>
          </p:nvPr>
        </p:nvSpPr>
        <p:spPr>
          <a:xfrm>
            <a:off x="6360573" y="1366669"/>
            <a:ext cx="5145628" cy="4416594"/>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updates for my firmware and or drivers?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generate compliance reports?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updates were actually applied to the correct endpoints?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long should my maintenance windows be set?</a:t>
            </a:r>
          </a:p>
          <a:p>
            <a:pPr>
              <a:lnSpc>
                <a:spcPct val="100000"/>
              </a:lnSpc>
              <a:buClr>
                <a:srgbClr val="353535"/>
              </a:buClr>
            </a:pPr>
            <a:endParaRPr lang="en-US" sz="2400" dirty="0">
              <a:latin typeface="+mj-lt"/>
              <a:cs typeface="Segoe UI" panose="020B0502040204020203" pitchFamily="34" charset="0"/>
            </a:endParaRPr>
          </a:p>
        </p:txBody>
      </p:sp>
      <p:sp>
        <p:nvSpPr>
          <p:cNvPr id="12" name="Content Placeholder 2"/>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Content Placeholder 3"/>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6F55A6B-D948-47E1-A0A5-C6D701927E3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353535"/>
                </a:solidFill>
              </a:rPr>
              <a:t>Problem space</a:t>
            </a:r>
          </a:p>
        </p:txBody>
      </p:sp>
    </p:spTree>
    <p:extLst>
      <p:ext uri="{BB962C8B-B14F-4D97-AF65-F5344CB8AC3E}">
        <p14:creationId xmlns:p14="http://schemas.microsoft.com/office/powerpoint/2010/main" val="12980275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Patch and Update Recap</a:t>
            </a:r>
          </a:p>
        </p:txBody>
      </p:sp>
      <p:sp>
        <p:nvSpPr>
          <p:cNvPr id="7" name="Text Placeholder 6">
            <a:extLst>
              <a:ext uri="{FF2B5EF4-FFF2-40B4-BE49-F238E27FC236}">
                <a16:creationId xmlns:a16="http://schemas.microsoft.com/office/drawing/2014/main" id="{2402EA8E-412F-4ED0-88DA-EE3D933B241C}"/>
              </a:ext>
            </a:extLst>
          </p:cNvPr>
          <p:cNvSpPr>
            <a:spLocks noGrp="1"/>
          </p:cNvSpPr>
          <p:nvPr>
            <p:ph type="body" sz="quarter" idx="10"/>
          </p:nvPr>
        </p:nvSpPr>
        <p:spPr>
          <a:xfrm>
            <a:off x="600855" y="1297963"/>
            <a:ext cx="10626497" cy="5453288"/>
          </a:xfrm>
        </p:spPr>
        <p:txBody>
          <a:bodyPr/>
          <a:lstStyle/>
          <a:p>
            <a:r>
              <a:rPr lang="en-US" sz="2448"/>
              <a:t>Updates are (generally) released once a month</a:t>
            </a:r>
          </a:p>
          <a:p>
            <a:endParaRPr lang="en-US" sz="2448"/>
          </a:p>
          <a:p>
            <a:r>
              <a:rPr lang="en-US" sz="2448"/>
              <a:t>Support policy: </a:t>
            </a:r>
            <a:r>
              <a:rPr lang="en-US" sz="2448" i="1"/>
              <a:t>N – 2 (E.g. 1808, 1807, 1805)</a:t>
            </a:r>
          </a:p>
          <a:p>
            <a:endParaRPr lang="en-US" sz="2448" i="1"/>
          </a:p>
          <a:p>
            <a:r>
              <a:rPr lang="en-US" sz="2448"/>
              <a:t>Updates include Security payload, new capabilities, bug fixes</a:t>
            </a:r>
          </a:p>
          <a:p>
            <a:endParaRPr lang="en-US" sz="2448"/>
          </a:p>
          <a:p>
            <a:r>
              <a:rPr lang="en-US" sz="2448"/>
              <a:t>Updates are non-cumulative </a:t>
            </a:r>
          </a:p>
          <a:p>
            <a:endParaRPr lang="en-US" sz="2448"/>
          </a:p>
          <a:p>
            <a:r>
              <a:rPr lang="en-US" sz="2448"/>
              <a:t>Hotfixes are issued as needed and are cumulative</a:t>
            </a:r>
          </a:p>
          <a:p>
            <a:endParaRPr lang="en-US" sz="2448"/>
          </a:p>
          <a:p>
            <a:r>
              <a:rPr lang="en-US" sz="2448"/>
              <a:t>Firmware updates are applied in a separate pass</a:t>
            </a:r>
          </a:p>
        </p:txBody>
      </p:sp>
      <p:grpSp>
        <p:nvGrpSpPr>
          <p:cNvPr id="19" name="Group 18">
            <a:extLst>
              <a:ext uri="{FF2B5EF4-FFF2-40B4-BE49-F238E27FC236}">
                <a16:creationId xmlns:a16="http://schemas.microsoft.com/office/drawing/2014/main" id="{FF93E8CC-BDE2-48BF-B17A-678574ECEC45}"/>
              </a:ext>
            </a:extLst>
          </p:cNvPr>
          <p:cNvGrpSpPr/>
          <p:nvPr/>
        </p:nvGrpSpPr>
        <p:grpSpPr>
          <a:xfrm>
            <a:off x="8735906" y="2406054"/>
            <a:ext cx="3582282" cy="2491473"/>
            <a:chOff x="6069330" y="912208"/>
            <a:chExt cx="1809750" cy="1406521"/>
          </a:xfrm>
        </p:grpSpPr>
        <p:sp>
          <p:nvSpPr>
            <p:cNvPr id="3" name="TextBox 2">
              <a:extLst>
                <a:ext uri="{FF2B5EF4-FFF2-40B4-BE49-F238E27FC236}">
                  <a16:creationId xmlns:a16="http://schemas.microsoft.com/office/drawing/2014/main" id="{1631F645-38FE-4EF7-A249-8D383AD86774}"/>
                </a:ext>
              </a:extLst>
            </p:cNvPr>
            <p:cNvSpPr txBox="1"/>
            <p:nvPr/>
          </p:nvSpPr>
          <p:spPr>
            <a:xfrm>
              <a:off x="6979920" y="912208"/>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Year</a:t>
              </a:r>
            </a:p>
          </p:txBody>
        </p:sp>
        <p:sp>
          <p:nvSpPr>
            <p:cNvPr id="9" name="Rectangle 8">
              <a:extLst>
                <a:ext uri="{FF2B5EF4-FFF2-40B4-BE49-F238E27FC236}">
                  <a16:creationId xmlns:a16="http://schemas.microsoft.com/office/drawing/2014/main" id="{CF5F6EFF-F59D-48ED-A505-CB801B8B3320}"/>
                </a:ext>
              </a:extLst>
            </p:cNvPr>
            <p:cNvSpPr/>
            <p:nvPr/>
          </p:nvSpPr>
          <p:spPr bwMode="auto">
            <a:xfrm>
              <a:off x="635127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a:solidFill>
                    <a:schemeClr val="tx1"/>
                  </a:solidFill>
                </a:rPr>
                <a:t>18</a:t>
              </a:r>
            </a:p>
          </p:txBody>
        </p:sp>
        <p:sp>
          <p:nvSpPr>
            <p:cNvPr id="11" name="Rectangle 10">
              <a:extLst>
                <a:ext uri="{FF2B5EF4-FFF2-40B4-BE49-F238E27FC236}">
                  <a16:creationId xmlns:a16="http://schemas.microsoft.com/office/drawing/2014/main" id="{8B798F2C-1BDC-4CD2-AEC3-CDB1BC5D6FBC}"/>
                </a:ext>
              </a:extLst>
            </p:cNvPr>
            <p:cNvSpPr/>
            <p:nvPr/>
          </p:nvSpPr>
          <p:spPr bwMode="auto">
            <a:xfrm>
              <a:off x="703326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a:solidFill>
                    <a:schemeClr val="tx1"/>
                  </a:solidFill>
                </a:rPr>
                <a:t>08</a:t>
              </a:r>
            </a:p>
          </p:txBody>
        </p:sp>
        <p:cxnSp>
          <p:nvCxnSpPr>
            <p:cNvPr id="13" name="Connector: Elbow 12">
              <a:extLst>
                <a:ext uri="{FF2B5EF4-FFF2-40B4-BE49-F238E27FC236}">
                  <a16:creationId xmlns:a16="http://schemas.microsoft.com/office/drawing/2014/main" id="{839970EF-E5FD-4B26-80D2-6093A55F54B7}"/>
                </a:ext>
              </a:extLst>
            </p:cNvPr>
            <p:cNvCxnSpPr>
              <a:cxnSpLocks/>
              <a:stCxn id="9" idx="0"/>
              <a:endCxn id="3" idx="1"/>
            </p:cNvCxnSpPr>
            <p:nvPr/>
          </p:nvCxnSpPr>
          <p:spPr>
            <a:xfrm rot="5400000" flipH="1" flipV="1">
              <a:off x="6624994" y="1018422"/>
              <a:ext cx="370762" cy="33909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1FFD1F8-F705-4274-AAF0-189AA4B7B57C}"/>
                </a:ext>
              </a:extLst>
            </p:cNvPr>
            <p:cNvSpPr txBox="1"/>
            <p:nvPr/>
          </p:nvSpPr>
          <p:spPr>
            <a:xfrm>
              <a:off x="6069330" y="2137976"/>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Month</a:t>
              </a:r>
            </a:p>
          </p:txBody>
        </p:sp>
        <p:cxnSp>
          <p:nvCxnSpPr>
            <p:cNvPr id="18" name="Connector: Elbow 17">
              <a:extLst>
                <a:ext uri="{FF2B5EF4-FFF2-40B4-BE49-F238E27FC236}">
                  <a16:creationId xmlns:a16="http://schemas.microsoft.com/office/drawing/2014/main" id="{623CF613-A098-4AF1-A620-DF309CEF10B8}"/>
                </a:ext>
              </a:extLst>
            </p:cNvPr>
            <p:cNvCxnSpPr>
              <a:stCxn id="11" idx="2"/>
              <a:endCxn id="15" idx="3"/>
            </p:cNvCxnSpPr>
            <p:nvPr/>
          </p:nvCxnSpPr>
          <p:spPr>
            <a:xfrm rot="5400000">
              <a:off x="6970962" y="1876494"/>
              <a:ext cx="349387" cy="35433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427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Effect transition="in" filter="fade">
                                      <p:cBhvr>
                                        <p:cTn id="2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Troubleshooting</a:t>
            </a:r>
          </a:p>
        </p:txBody>
      </p:sp>
    </p:spTree>
    <p:extLst>
      <p:ext uri="{BB962C8B-B14F-4D97-AF65-F5344CB8AC3E}">
        <p14:creationId xmlns:p14="http://schemas.microsoft.com/office/powerpoint/2010/main" val="60049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A31E5-9E5E-4A67-AB7C-B6F66B23A3B4}"/>
              </a:ext>
            </a:extLst>
          </p:cNvPr>
          <p:cNvSpPr>
            <a:spLocks noGrp="1"/>
          </p:cNvSpPr>
          <p:nvPr>
            <p:ph type="title"/>
          </p:nvPr>
        </p:nvSpPr>
        <p:spPr/>
        <p:txBody>
          <a:bodyPr/>
          <a:lstStyle/>
          <a:p>
            <a:r>
              <a:rPr lang="en-US" dirty="0"/>
              <a:t>Analyze update logs (1 of 3)</a:t>
            </a:r>
          </a:p>
        </p:txBody>
      </p:sp>
      <p:sp>
        <p:nvSpPr>
          <p:cNvPr id="4" name="Text Placeholder 3">
            <a:extLst>
              <a:ext uri="{FF2B5EF4-FFF2-40B4-BE49-F238E27FC236}">
                <a16:creationId xmlns:a16="http://schemas.microsoft.com/office/drawing/2014/main" id="{4B2891A3-0EC4-4686-BF56-FF4AB558CD72}"/>
              </a:ext>
            </a:extLst>
          </p:cNvPr>
          <p:cNvSpPr>
            <a:spLocks noGrp="1"/>
          </p:cNvSpPr>
          <p:nvPr>
            <p:ph type="body" sz="quarter" idx="10"/>
          </p:nvPr>
        </p:nvSpPr>
        <p:spPr>
          <a:xfrm>
            <a:off x="275481" y="1212850"/>
            <a:ext cx="6733061" cy="4619615"/>
          </a:xfrm>
        </p:spPr>
        <p:txBody>
          <a:bodyPr/>
          <a:lstStyle/>
          <a:p>
            <a:r>
              <a:rPr lang="en-US" dirty="0">
                <a:latin typeface="+mn-lt"/>
              </a:rPr>
              <a:t>Azure Stack Hub allows us to download the logfiles for all succeeded and failed updates per update run.</a:t>
            </a:r>
          </a:p>
          <a:p>
            <a:endParaRPr lang="en-US" dirty="0">
              <a:latin typeface="+mn-lt"/>
            </a:endParaRPr>
          </a:p>
          <a:p>
            <a:r>
              <a:rPr lang="en-US" dirty="0">
                <a:latin typeface="+mn-lt"/>
              </a:rPr>
              <a:t>The logfile itself is a JSON File.</a:t>
            </a:r>
          </a:p>
          <a:p>
            <a:endParaRPr lang="en-US" dirty="0">
              <a:latin typeface="+mn-lt"/>
            </a:endParaRPr>
          </a:p>
          <a:p>
            <a:endParaRPr lang="en-US" dirty="0"/>
          </a:p>
        </p:txBody>
      </p:sp>
      <p:pic>
        <p:nvPicPr>
          <p:cNvPr id="5" name="Picture 4">
            <a:extLst>
              <a:ext uri="{FF2B5EF4-FFF2-40B4-BE49-F238E27FC236}">
                <a16:creationId xmlns:a16="http://schemas.microsoft.com/office/drawing/2014/main" id="{C24A976B-5DF3-4502-A954-20DD29427E6F}"/>
              </a:ext>
            </a:extLst>
          </p:cNvPr>
          <p:cNvPicPr/>
          <p:nvPr/>
        </p:nvPicPr>
        <p:blipFill>
          <a:blip r:embed="rId3"/>
          <a:stretch>
            <a:fillRect/>
          </a:stretch>
        </p:blipFill>
        <p:spPr>
          <a:xfrm>
            <a:off x="7504237" y="1287172"/>
            <a:ext cx="3821909" cy="2308324"/>
          </a:xfrm>
          <a:prstGeom prst="rect">
            <a:avLst/>
          </a:prstGeom>
        </p:spPr>
      </p:pic>
    </p:spTree>
    <p:extLst>
      <p:ext uri="{BB962C8B-B14F-4D97-AF65-F5344CB8AC3E}">
        <p14:creationId xmlns:p14="http://schemas.microsoft.com/office/powerpoint/2010/main" val="350082126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77E8-DAF4-4555-8487-B21C03789FB8}"/>
              </a:ext>
            </a:extLst>
          </p:cNvPr>
          <p:cNvSpPr>
            <a:spLocks noGrp="1"/>
          </p:cNvSpPr>
          <p:nvPr>
            <p:ph type="title"/>
          </p:nvPr>
        </p:nvSpPr>
        <p:spPr/>
        <p:txBody>
          <a:bodyPr/>
          <a:lstStyle/>
          <a:p>
            <a:r>
              <a:rPr lang="en-US" dirty="0"/>
              <a:t>Analyze update logs (2 of 3)</a:t>
            </a:r>
          </a:p>
        </p:txBody>
      </p:sp>
      <p:sp>
        <p:nvSpPr>
          <p:cNvPr id="3" name="Text Placeholder 2">
            <a:extLst>
              <a:ext uri="{FF2B5EF4-FFF2-40B4-BE49-F238E27FC236}">
                <a16:creationId xmlns:a16="http://schemas.microsoft.com/office/drawing/2014/main" id="{DDBB2CB2-1A5B-48D9-9705-5E5722D79502}"/>
              </a:ext>
            </a:extLst>
          </p:cNvPr>
          <p:cNvSpPr>
            <a:spLocks noGrp="1"/>
          </p:cNvSpPr>
          <p:nvPr>
            <p:ph type="body" sz="quarter" idx="10"/>
          </p:nvPr>
        </p:nvSpPr>
        <p:spPr>
          <a:xfrm>
            <a:off x="275546" y="1211287"/>
            <a:ext cx="11887100" cy="1318133"/>
          </a:xfrm>
        </p:spPr>
        <p:txBody>
          <a:bodyPr/>
          <a:lstStyle/>
          <a:p>
            <a:pPr marL="0" indent="0">
              <a:buNone/>
            </a:pPr>
            <a:r>
              <a:rPr lang="en-US"/>
              <a:t>Use PowerShell to display it in a better readable format:</a:t>
            </a:r>
          </a:p>
          <a:p>
            <a:endParaRPr lang="en-US"/>
          </a:p>
        </p:txBody>
      </p:sp>
      <p:sp>
        <p:nvSpPr>
          <p:cNvPr id="4" name="Rectangle 3">
            <a:extLst>
              <a:ext uri="{FF2B5EF4-FFF2-40B4-BE49-F238E27FC236}">
                <a16:creationId xmlns:a16="http://schemas.microsoft.com/office/drawing/2014/main" id="{A5E6192B-0B2F-4EC4-BE35-DC1775573D76}"/>
              </a:ext>
            </a:extLst>
          </p:cNvPr>
          <p:cNvSpPr/>
          <p:nvPr/>
        </p:nvSpPr>
        <p:spPr>
          <a:xfrm>
            <a:off x="933485" y="2694349"/>
            <a:ext cx="5284752" cy="1896763"/>
          </a:xfrm>
          <a:prstGeom prst="rect">
            <a:avLst/>
          </a:prstGeom>
        </p:spPr>
        <p:txBody>
          <a:bodyPr wrap="square">
            <a:spAutoFit/>
          </a:bodyPr>
          <a:lstStyle/>
          <a:p>
            <a:pPr defTabSz="932597">
              <a:lnSpc>
                <a:spcPct val="105000"/>
              </a:lnSpc>
            </a:pPr>
            <a:r>
              <a:rPr lang="en-US" sz="1836">
                <a:solidFill>
                  <a:srgbClr val="A82D00"/>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a:solidFill>
                  <a:srgbClr val="0000FF"/>
                </a:solidFill>
                <a:latin typeface="Consolas" panose="020B0609020204030204" pitchFamily="49" charset="0"/>
                <a:ea typeface="Calibri" panose="020F0502020204030204" pitchFamily="34" charset="0"/>
                <a:cs typeface="Lucida Console" panose="020B0609040504020204" pitchFamily="49" charset="0"/>
              </a:rPr>
              <a:t>Get-Content</a:t>
            </a: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a:solidFill>
                  <a:srgbClr val="8A2BE2"/>
                </a:solidFill>
                <a:latin typeface="Consolas" panose="020B0609020204030204" pitchFamily="49" charset="0"/>
                <a:ea typeface="Calibri" panose="020F0502020204030204" pitchFamily="34" charset="0"/>
                <a:cs typeface="Lucida Console" panose="020B0609040504020204" pitchFamily="49" charset="0"/>
              </a:rPr>
              <a:t>C:\Updatelogs_4848628f-0f78-4b3f-9258-50728254a202.json</a:t>
            </a: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err="1">
                <a:solidFill>
                  <a:srgbClr val="0000FF"/>
                </a:solidFill>
                <a:latin typeface="Consolas" panose="020B0609020204030204" pitchFamily="49" charset="0"/>
                <a:ea typeface="Calibri" panose="020F0502020204030204" pitchFamily="34" charset="0"/>
                <a:cs typeface="Lucida Console" panose="020B0609040504020204" pitchFamily="49" charset="0"/>
              </a:rPr>
              <a:t>ConvertFrom-Json</a:t>
            </a:r>
            <a:endParaRPr lang="en-US" sz="2856">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856">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a:solidFill>
                  <a:srgbClr val="006400"/>
                </a:solidFill>
                <a:latin typeface="Consolas" panose="020B0609020204030204" pitchFamily="49" charset="0"/>
                <a:ea typeface="Calibri" panose="020F0502020204030204" pitchFamily="34" charset="0"/>
                <a:cs typeface="Lucida Console" panose="020B0609040504020204" pitchFamily="49" charset="0"/>
              </a:rPr>
              <a:t># Get top-level steps</a:t>
            </a:r>
            <a:endParaRPr lang="en-US" sz="2856">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a:solidFill>
                  <a:srgbClr val="A82D00"/>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353535"/>
                </a:solidFill>
                <a:latin typeface="Consolas" panose="020B0609020204030204" pitchFamily="49" charset="0"/>
                <a:ea typeface="Calibri" panose="020F0502020204030204" pitchFamily="34" charset="0"/>
                <a:cs typeface="Lucida Console" panose="020B0609040504020204" pitchFamily="49" charset="0"/>
              </a:rPr>
              <a:t>properties</a:t>
            </a:r>
            <a:r>
              <a:rPr lang="en-US" sz="1836"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353535"/>
                </a:solidFill>
                <a:latin typeface="Consolas" panose="020B0609020204030204" pitchFamily="49" charset="0"/>
                <a:ea typeface="Calibri" panose="020F0502020204030204" pitchFamily="34" charset="0"/>
                <a:cs typeface="Lucida Console" panose="020B0609040504020204" pitchFamily="49" charset="0"/>
              </a:rPr>
              <a:t>progress</a:t>
            </a:r>
            <a:r>
              <a:rPr lang="en-US" sz="1836"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r>
              <a:rPr lang="en-US" sz="1836"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endParaRPr lang="en-US" sz="2856">
              <a:solidFill>
                <a:srgbClr val="353535"/>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DF7BAC4-E5D2-49FD-AC3B-CF305A2915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65492" y="2635701"/>
            <a:ext cx="5114423" cy="3147536"/>
          </a:xfrm>
          <a:prstGeom prst="rect">
            <a:avLst/>
          </a:prstGeom>
          <a:noFill/>
          <a:ln>
            <a:noFill/>
          </a:ln>
        </p:spPr>
      </p:pic>
    </p:spTree>
    <p:extLst>
      <p:ext uri="{BB962C8B-B14F-4D97-AF65-F5344CB8AC3E}">
        <p14:creationId xmlns:p14="http://schemas.microsoft.com/office/powerpoint/2010/main" val="31595625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3356-DBFF-4D41-B70A-FE58CCE3978C}"/>
              </a:ext>
            </a:extLst>
          </p:cNvPr>
          <p:cNvSpPr>
            <a:spLocks noGrp="1"/>
          </p:cNvSpPr>
          <p:nvPr>
            <p:ph type="title"/>
          </p:nvPr>
        </p:nvSpPr>
        <p:spPr/>
        <p:txBody>
          <a:bodyPr/>
          <a:lstStyle/>
          <a:p>
            <a:r>
              <a:rPr lang="en-US" dirty="0"/>
              <a:t>Analyze update logs (3 of 3)</a:t>
            </a:r>
          </a:p>
        </p:txBody>
      </p:sp>
      <p:sp>
        <p:nvSpPr>
          <p:cNvPr id="3" name="Text Placeholder 2">
            <a:extLst>
              <a:ext uri="{FF2B5EF4-FFF2-40B4-BE49-F238E27FC236}">
                <a16:creationId xmlns:a16="http://schemas.microsoft.com/office/drawing/2014/main" id="{09BAA68C-C577-4AF2-813C-79BA86589B9F}"/>
              </a:ext>
            </a:extLst>
          </p:cNvPr>
          <p:cNvSpPr>
            <a:spLocks noGrp="1"/>
          </p:cNvSpPr>
          <p:nvPr>
            <p:ph type="body" sz="quarter" idx="10"/>
          </p:nvPr>
        </p:nvSpPr>
        <p:spPr>
          <a:xfrm>
            <a:off x="275546" y="1211287"/>
            <a:ext cx="11887100" cy="1826527"/>
          </a:xfrm>
        </p:spPr>
        <p:txBody>
          <a:bodyPr/>
          <a:lstStyle/>
          <a:p>
            <a:pPr marL="0" indent="0">
              <a:buNone/>
            </a:pPr>
            <a:r>
              <a:rPr lang="en-US">
                <a:latin typeface="+mn-lt"/>
              </a:rPr>
              <a:t>Another option is to convert the JSON File into a HTML file for improved readability.</a:t>
            </a:r>
          </a:p>
          <a:p>
            <a:endParaRPr lang="en-US"/>
          </a:p>
        </p:txBody>
      </p:sp>
      <p:pic>
        <p:nvPicPr>
          <p:cNvPr id="4" name="Picture 3">
            <a:extLst>
              <a:ext uri="{FF2B5EF4-FFF2-40B4-BE49-F238E27FC236}">
                <a16:creationId xmlns:a16="http://schemas.microsoft.com/office/drawing/2014/main" id="{6BEF43EB-02A4-4CA6-8BC1-A587989E5C08}"/>
              </a:ext>
            </a:extLst>
          </p:cNvPr>
          <p:cNvPicPr/>
          <p:nvPr/>
        </p:nvPicPr>
        <p:blipFill>
          <a:blip r:embed="rId3"/>
          <a:stretch>
            <a:fillRect/>
          </a:stretch>
        </p:blipFill>
        <p:spPr>
          <a:xfrm>
            <a:off x="1935974" y="2653857"/>
            <a:ext cx="7331832" cy="3539417"/>
          </a:xfrm>
          <a:prstGeom prst="rect">
            <a:avLst/>
          </a:prstGeom>
        </p:spPr>
      </p:pic>
    </p:spTree>
    <p:extLst>
      <p:ext uri="{BB962C8B-B14F-4D97-AF65-F5344CB8AC3E}">
        <p14:creationId xmlns:p14="http://schemas.microsoft.com/office/powerpoint/2010/main" val="4909376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3808-2734-4F1D-A9E3-B0F5724794C7}"/>
              </a:ext>
            </a:extLst>
          </p:cNvPr>
          <p:cNvSpPr>
            <a:spLocks noGrp="1"/>
          </p:cNvSpPr>
          <p:nvPr>
            <p:ph type="title"/>
          </p:nvPr>
        </p:nvSpPr>
        <p:spPr/>
        <p:txBody>
          <a:bodyPr/>
          <a:lstStyle/>
          <a:p>
            <a:r>
              <a:rPr lang="en-US"/>
              <a:t>Get-</a:t>
            </a:r>
            <a:r>
              <a:rPr lang="en-US" err="1"/>
              <a:t>AzureStackLog</a:t>
            </a:r>
            <a:endParaRPr lang="en-US"/>
          </a:p>
        </p:txBody>
      </p:sp>
      <p:sp>
        <p:nvSpPr>
          <p:cNvPr id="3" name="Text Placeholder 2">
            <a:extLst>
              <a:ext uri="{FF2B5EF4-FFF2-40B4-BE49-F238E27FC236}">
                <a16:creationId xmlns:a16="http://schemas.microsoft.com/office/drawing/2014/main" id="{D6E1F4EA-26E4-4520-8994-25ED2A00F58E}"/>
              </a:ext>
            </a:extLst>
          </p:cNvPr>
          <p:cNvSpPr>
            <a:spLocks noGrp="1"/>
          </p:cNvSpPr>
          <p:nvPr>
            <p:ph type="body" sz="quarter" idx="10"/>
          </p:nvPr>
        </p:nvSpPr>
        <p:spPr>
          <a:xfrm>
            <a:off x="275482" y="1212850"/>
            <a:ext cx="11887100" cy="5253700"/>
          </a:xfrm>
        </p:spPr>
        <p:txBody>
          <a:bodyPr/>
          <a:lstStyle/>
          <a:p>
            <a:r>
              <a:rPr lang="en-US" sz="2856" dirty="0">
                <a:latin typeface="+mn-lt"/>
              </a:rPr>
              <a:t>To gather additional logs, you can use Get-</a:t>
            </a:r>
            <a:r>
              <a:rPr lang="en-US" sz="2856" dirty="0" err="1">
                <a:latin typeface="+mn-lt"/>
              </a:rPr>
              <a:t>AzureStackLog</a:t>
            </a:r>
            <a:r>
              <a:rPr lang="en-US" sz="2856" dirty="0">
                <a:latin typeface="+mn-lt"/>
              </a:rPr>
              <a:t> (for example from the Privileged Endpoint).</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The example above will collect all Azure Stack Hub related Logfiles and write them onto a network share. The scope can be limited to URP (Update Resource Provider) logfiles only by using </a:t>
            </a:r>
            <a:r>
              <a:rPr lang="en-US" sz="2856" b="1" dirty="0" err="1">
                <a:latin typeface="+mn-lt"/>
              </a:rPr>
              <a:t>FilterByRole</a:t>
            </a:r>
            <a:r>
              <a:rPr lang="en-US" sz="2856" b="1" dirty="0">
                <a:latin typeface="+mn-lt"/>
              </a:rPr>
              <a:t> URP.</a:t>
            </a:r>
          </a:p>
        </p:txBody>
      </p:sp>
      <p:sp>
        <p:nvSpPr>
          <p:cNvPr id="4" name="Rectangle 3">
            <a:extLst>
              <a:ext uri="{FF2B5EF4-FFF2-40B4-BE49-F238E27FC236}">
                <a16:creationId xmlns:a16="http://schemas.microsoft.com/office/drawing/2014/main" id="{CBE9DF9E-7697-48BC-9E34-016FD8109686}"/>
              </a:ext>
            </a:extLst>
          </p:cNvPr>
          <p:cNvSpPr/>
          <p:nvPr/>
        </p:nvSpPr>
        <p:spPr>
          <a:xfrm>
            <a:off x="996866" y="2489632"/>
            <a:ext cx="10684194" cy="2337628"/>
          </a:xfrm>
          <a:prstGeom prst="rect">
            <a:avLst/>
          </a:prstGeom>
        </p:spPr>
        <p:txBody>
          <a:bodyPr wrap="square">
            <a:spAutoFit/>
          </a:bodyPr>
          <a:lstStyle/>
          <a:p>
            <a:pPr defTabSz="932597">
              <a:lnSpc>
                <a:spcPct val="102000"/>
              </a:lnSpc>
            </a:pP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Get-</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AzureStackLog</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OutputDir</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\\accessible\path</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indent="466298" defTabSz="932597">
              <a:lnSpc>
                <a:spcPct val="102000"/>
              </a:lnSpc>
            </a:pP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75211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3511E5-2FC5-4ED1-8A93-A7FDAA23CF60}"/>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53535"/>
                </a:solidFill>
              </a:rPr>
              <a:t>Microsoft’s patch and update philosophy</a:t>
            </a:r>
          </a:p>
        </p:txBody>
      </p:sp>
      <p:sp>
        <p:nvSpPr>
          <p:cNvPr id="4" name="Text Placeholder 3">
            <a:extLst>
              <a:ext uri="{FF2B5EF4-FFF2-40B4-BE49-F238E27FC236}">
                <a16:creationId xmlns:a16="http://schemas.microsoft.com/office/drawing/2014/main" id="{3744FFBA-5617-48EA-8564-504D7F65EFD1}"/>
              </a:ext>
            </a:extLst>
          </p:cNvPr>
          <p:cNvSpPr>
            <a:spLocks noGrp="1"/>
          </p:cNvSpPr>
          <p:nvPr>
            <p:ph type="body" sz="quarter" idx="10"/>
          </p:nvPr>
        </p:nvSpPr>
        <p:spPr>
          <a:xfrm>
            <a:off x="274702" y="1363662"/>
            <a:ext cx="10744135" cy="5867247"/>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the ability to update the infrastructure while ensuring business applications, services, and workloads remain highly available (minimally disruptive)</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Allow providers to focus on other aspects of the business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an easy, safe, single-sourced update function released on a predictable cadence </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Updates can and will range in scope from software to hardware – across all core components of the system</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predictability to better align with existing maintenance processes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Software updates are not applied to individual fabric VMs – a whole new (already patched) VM is swapped in, using clustering to maintain availability during the process</a:t>
            </a:r>
          </a:p>
          <a:p>
            <a:pPr>
              <a:buClr>
                <a:srgbClr val="353535"/>
              </a:buClr>
              <a:buSzPct val="100000"/>
            </a:pPr>
            <a:endParaRPr lang="en-US" dirty="0">
              <a:cs typeface="Segoe UI" panose="020B0502040204020203" pitchFamily="34" charset="0"/>
            </a:endParaRPr>
          </a:p>
        </p:txBody>
      </p:sp>
    </p:spTree>
    <p:extLst>
      <p:ext uri="{BB962C8B-B14F-4D97-AF65-F5344CB8AC3E}">
        <p14:creationId xmlns:p14="http://schemas.microsoft.com/office/powerpoint/2010/main" val="33756958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Servicing Policy</a:t>
            </a:r>
          </a:p>
        </p:txBody>
      </p:sp>
    </p:spTree>
    <p:extLst>
      <p:ext uri="{BB962C8B-B14F-4D97-AF65-F5344CB8AC3E}">
        <p14:creationId xmlns:p14="http://schemas.microsoft.com/office/powerpoint/2010/main" val="42788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0489-CC2F-4E50-AE29-47216681A379}"/>
              </a:ext>
            </a:extLst>
          </p:cNvPr>
          <p:cNvSpPr>
            <a:spLocks noGrp="1"/>
          </p:cNvSpPr>
          <p:nvPr>
            <p:ph type="title"/>
          </p:nvPr>
        </p:nvSpPr>
        <p:spPr/>
        <p:txBody>
          <a:bodyPr/>
          <a:lstStyle/>
          <a:p>
            <a:r>
              <a:rPr lang="en-US"/>
              <a:t>Servicing Policy</a:t>
            </a:r>
          </a:p>
        </p:txBody>
      </p:sp>
      <p:sp>
        <p:nvSpPr>
          <p:cNvPr id="4" name="Text Placeholder 3">
            <a:extLst>
              <a:ext uri="{FF2B5EF4-FFF2-40B4-BE49-F238E27FC236}">
                <a16:creationId xmlns:a16="http://schemas.microsoft.com/office/drawing/2014/main" id="{9CDCEDB8-FDE3-4A42-8D80-3B2CCBD484D5}"/>
              </a:ext>
            </a:extLst>
          </p:cNvPr>
          <p:cNvSpPr>
            <a:spLocks noGrp="1"/>
          </p:cNvSpPr>
          <p:nvPr>
            <p:ph type="body" sz="quarter" idx="10"/>
          </p:nvPr>
        </p:nvSpPr>
        <p:spPr>
          <a:xfrm>
            <a:off x="275482" y="1212850"/>
            <a:ext cx="11887100" cy="5657132"/>
          </a:xfrm>
        </p:spPr>
        <p:txBody>
          <a:bodyPr/>
          <a:lstStyle/>
          <a:p>
            <a:r>
              <a:rPr lang="en-US" sz="2856" dirty="0">
                <a:latin typeface="+mn-lt"/>
              </a:rPr>
              <a:t>To receive support for your system, you must keep your Azure Stack Hub updated within a specific interval. The Azure Stack Hub Servicing policy allows a deferral of Microsoft software updates for up to three releases. </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If your system is more than three releases behind, you’re considered out of compliance. You must update the system to at least the minimum supported version to receive support. </a:t>
            </a:r>
          </a:p>
        </p:txBody>
      </p:sp>
      <p:grpSp>
        <p:nvGrpSpPr>
          <p:cNvPr id="6" name="Group 5">
            <a:extLst>
              <a:ext uri="{FF2B5EF4-FFF2-40B4-BE49-F238E27FC236}">
                <a16:creationId xmlns:a16="http://schemas.microsoft.com/office/drawing/2014/main" id="{7C67240D-CC7D-4279-AFF7-6F426B5DF4E2}"/>
              </a:ext>
            </a:extLst>
          </p:cNvPr>
          <p:cNvGrpSpPr/>
          <p:nvPr/>
        </p:nvGrpSpPr>
        <p:grpSpPr>
          <a:xfrm>
            <a:off x="905180" y="3345675"/>
            <a:ext cx="10626115" cy="1750947"/>
            <a:chOff x="886647" y="3280371"/>
            <a:chExt cx="10418706" cy="1716771"/>
          </a:xfrm>
        </p:grpSpPr>
        <p:grpSp>
          <p:nvGrpSpPr>
            <p:cNvPr id="25" name="Group 24">
              <a:extLst>
                <a:ext uri="{FF2B5EF4-FFF2-40B4-BE49-F238E27FC236}">
                  <a16:creationId xmlns:a16="http://schemas.microsoft.com/office/drawing/2014/main" id="{388C4C8A-E14F-43CF-A718-E5B4D7068A98}"/>
                </a:ext>
              </a:extLst>
            </p:cNvPr>
            <p:cNvGrpSpPr/>
            <p:nvPr/>
          </p:nvGrpSpPr>
          <p:grpSpPr>
            <a:xfrm>
              <a:off x="886647" y="3280371"/>
              <a:ext cx="10418706" cy="1716771"/>
              <a:chOff x="958789" y="4851718"/>
              <a:chExt cx="10418706" cy="1716771"/>
            </a:xfrm>
          </p:grpSpPr>
          <p:grpSp>
            <p:nvGrpSpPr>
              <p:cNvPr id="24" name="Group 23">
                <a:extLst>
                  <a:ext uri="{FF2B5EF4-FFF2-40B4-BE49-F238E27FC236}">
                    <a16:creationId xmlns:a16="http://schemas.microsoft.com/office/drawing/2014/main" id="{0CEDCE5B-03EA-400D-B14C-7FDA868B465D}"/>
                  </a:ext>
                </a:extLst>
              </p:cNvPr>
              <p:cNvGrpSpPr/>
              <p:nvPr/>
            </p:nvGrpSpPr>
            <p:grpSpPr>
              <a:xfrm>
                <a:off x="958789" y="4851718"/>
                <a:ext cx="10418706" cy="891499"/>
                <a:chOff x="958789" y="4851718"/>
                <a:chExt cx="10418706" cy="891499"/>
              </a:xfrm>
            </p:grpSpPr>
            <p:sp>
              <p:nvSpPr>
                <p:cNvPr id="9" name="Arrow: Pentagon 8">
                  <a:extLst>
                    <a:ext uri="{FF2B5EF4-FFF2-40B4-BE49-F238E27FC236}">
                      <a16:creationId xmlns:a16="http://schemas.microsoft.com/office/drawing/2014/main" id="{6C16E6D0-CC2D-4A14-A2B6-7A34CF4B4D9A}"/>
                    </a:ext>
                  </a:extLst>
                </p:cNvPr>
                <p:cNvSpPr/>
                <p:nvPr/>
              </p:nvSpPr>
              <p:spPr>
                <a:xfrm>
                  <a:off x="8349041"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1809</a:t>
                  </a:r>
                </a:p>
              </p:txBody>
            </p:sp>
            <p:sp>
              <p:nvSpPr>
                <p:cNvPr id="10" name="Arrow: Pentagon 9">
                  <a:extLst>
                    <a:ext uri="{FF2B5EF4-FFF2-40B4-BE49-F238E27FC236}">
                      <a16:creationId xmlns:a16="http://schemas.microsoft.com/office/drawing/2014/main" id="{A381A188-C78B-45B2-8CB0-37D678213F47}"/>
                    </a:ext>
                  </a:extLst>
                </p:cNvPr>
                <p:cNvSpPr/>
                <p:nvPr/>
              </p:nvSpPr>
              <p:spPr>
                <a:xfrm>
                  <a:off x="5879067"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1808</a:t>
                  </a:r>
                </a:p>
              </p:txBody>
            </p:sp>
            <p:sp>
              <p:nvSpPr>
                <p:cNvPr id="11" name="Arrow: Pentagon 10">
                  <a:extLst>
                    <a:ext uri="{FF2B5EF4-FFF2-40B4-BE49-F238E27FC236}">
                      <a16:creationId xmlns:a16="http://schemas.microsoft.com/office/drawing/2014/main" id="{0D79C36E-54DA-408A-A64F-DA26B2BD00C9}"/>
                    </a:ext>
                  </a:extLst>
                </p:cNvPr>
                <p:cNvSpPr/>
                <p:nvPr/>
              </p:nvSpPr>
              <p:spPr>
                <a:xfrm>
                  <a:off x="3439764"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1807</a:t>
                  </a:r>
                </a:p>
              </p:txBody>
            </p:sp>
            <p:sp>
              <p:nvSpPr>
                <p:cNvPr id="12" name="Arrow: Pentagon 11">
                  <a:extLst>
                    <a:ext uri="{FF2B5EF4-FFF2-40B4-BE49-F238E27FC236}">
                      <a16:creationId xmlns:a16="http://schemas.microsoft.com/office/drawing/2014/main" id="{279FD55C-0FF3-498B-A775-5EA33A77F6DB}"/>
                    </a:ext>
                  </a:extLst>
                </p:cNvPr>
                <p:cNvSpPr/>
                <p:nvPr/>
              </p:nvSpPr>
              <p:spPr>
                <a:xfrm>
                  <a:off x="958789" y="4851718"/>
                  <a:ext cx="3028454" cy="891499"/>
                </a:xfrm>
                <a:prstGeom prst="homePlate">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rPr>
                    <a:t>1805</a:t>
                  </a:r>
                </a:p>
              </p:txBody>
            </p:sp>
          </p:grpSp>
          <p:cxnSp>
            <p:nvCxnSpPr>
              <p:cNvPr id="13" name="Straight Arrow Connector 12">
                <a:extLst>
                  <a:ext uri="{FF2B5EF4-FFF2-40B4-BE49-F238E27FC236}">
                    <a16:creationId xmlns:a16="http://schemas.microsoft.com/office/drawing/2014/main" id="{F92E8D18-C0F5-4638-9F62-40BB2974DACC}"/>
                  </a:ext>
                </a:extLst>
              </p:cNvPr>
              <p:cNvCxnSpPr>
                <a:cxnSpLocks/>
                <a:stCxn id="16" idx="0"/>
                <a:endCxn id="12" idx="2"/>
              </p:cNvCxnSpPr>
              <p:nvPr/>
            </p:nvCxnSpPr>
            <p:spPr>
              <a:xfrm flipV="1">
                <a:off x="2250141" y="5743217"/>
                <a:ext cx="0" cy="280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06CC13-259D-48E2-B7FE-ADB13AB471C9}"/>
                  </a:ext>
                </a:extLst>
              </p:cNvPr>
              <p:cNvSpPr txBox="1"/>
              <p:nvPr/>
            </p:nvSpPr>
            <p:spPr>
              <a:xfrm>
                <a:off x="1224763" y="6023724"/>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out-of-support</a:t>
                </a:r>
              </a:p>
            </p:txBody>
          </p:sp>
          <p:sp>
            <p:nvSpPr>
              <p:cNvPr id="20" name="TextBox 19">
                <a:extLst>
                  <a:ext uri="{FF2B5EF4-FFF2-40B4-BE49-F238E27FC236}">
                    <a16:creationId xmlns:a16="http://schemas.microsoft.com/office/drawing/2014/main" id="{42407607-E0B3-4A9D-B016-0214B2DDAE1A}"/>
                  </a:ext>
                </a:extLst>
              </p:cNvPr>
              <p:cNvSpPr txBox="1"/>
              <p:nvPr/>
            </p:nvSpPr>
            <p:spPr>
              <a:xfrm>
                <a:off x="8615951" y="6023723"/>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latest release</a:t>
                </a:r>
              </a:p>
            </p:txBody>
          </p:sp>
          <p:cxnSp>
            <p:nvCxnSpPr>
              <p:cNvPr id="21" name="Straight Arrow Connector 20">
                <a:extLst>
                  <a:ext uri="{FF2B5EF4-FFF2-40B4-BE49-F238E27FC236}">
                    <a16:creationId xmlns:a16="http://schemas.microsoft.com/office/drawing/2014/main" id="{4A6BF198-ACBA-4B4B-8C4E-8FE751067416}"/>
                  </a:ext>
                </a:extLst>
              </p:cNvPr>
              <p:cNvCxnSpPr>
                <a:cxnSpLocks/>
                <a:stCxn id="20" idx="0"/>
                <a:endCxn id="9" idx="2"/>
              </p:cNvCxnSpPr>
              <p:nvPr/>
            </p:nvCxnSpPr>
            <p:spPr>
              <a:xfrm flipH="1" flipV="1">
                <a:off x="9640393" y="5743217"/>
                <a:ext cx="936" cy="2805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728D7FF-79D3-4676-BFC4-698F2889CC5A}"/>
                </a:ext>
              </a:extLst>
            </p:cNvPr>
            <p:cNvSpPr txBox="1"/>
            <p:nvPr/>
          </p:nvSpPr>
          <p:spPr>
            <a:xfrm>
              <a:off x="3533302" y="4452375"/>
              <a:ext cx="2339823"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min supp. Version</a:t>
              </a:r>
            </a:p>
          </p:txBody>
        </p:sp>
        <p:cxnSp>
          <p:nvCxnSpPr>
            <p:cNvPr id="15" name="Straight Arrow Connector 14">
              <a:extLst>
                <a:ext uri="{FF2B5EF4-FFF2-40B4-BE49-F238E27FC236}">
                  <a16:creationId xmlns:a16="http://schemas.microsoft.com/office/drawing/2014/main" id="{D88BE42B-5690-432F-BDFE-E2FF42E306B3}"/>
                </a:ext>
              </a:extLst>
            </p:cNvPr>
            <p:cNvCxnSpPr>
              <a:cxnSpLocks/>
            </p:cNvCxnSpPr>
            <p:nvPr/>
          </p:nvCxnSpPr>
          <p:spPr>
            <a:xfrm flipV="1">
              <a:off x="4703213" y="4171870"/>
              <a:ext cx="0" cy="2805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7248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8761-C5F8-4E6D-A655-8F19B94DED15}"/>
              </a:ext>
            </a:extLst>
          </p:cNvPr>
          <p:cNvSpPr>
            <a:spLocks noGrp="1"/>
          </p:cNvSpPr>
          <p:nvPr>
            <p:ph type="title"/>
          </p:nvPr>
        </p:nvSpPr>
        <p:spPr/>
        <p:txBody>
          <a:bodyPr/>
          <a:lstStyle/>
          <a:p>
            <a:r>
              <a:rPr lang="en-US"/>
              <a:t>Servicing Policy</a:t>
            </a:r>
          </a:p>
        </p:txBody>
      </p:sp>
      <p:sp>
        <p:nvSpPr>
          <p:cNvPr id="3" name="Text Placeholder 2">
            <a:extLst>
              <a:ext uri="{FF2B5EF4-FFF2-40B4-BE49-F238E27FC236}">
                <a16:creationId xmlns:a16="http://schemas.microsoft.com/office/drawing/2014/main" id="{C05FF61F-1C29-4FF6-8B2C-15FCC4E55653}"/>
              </a:ext>
            </a:extLst>
          </p:cNvPr>
          <p:cNvSpPr>
            <a:spLocks noGrp="1"/>
          </p:cNvSpPr>
          <p:nvPr>
            <p:ph type="body" sz="quarter" idx="10"/>
          </p:nvPr>
        </p:nvSpPr>
        <p:spPr>
          <a:xfrm>
            <a:off x="275482" y="1212850"/>
            <a:ext cx="11887100" cy="5567473"/>
          </a:xfrm>
        </p:spPr>
        <p:txBody>
          <a:bodyPr/>
          <a:lstStyle/>
          <a:p>
            <a:r>
              <a:rPr lang="en-US" sz="2856">
                <a:latin typeface="+mn-lt"/>
              </a:rPr>
              <a:t>The following table shows example update package releases, their prerequisite, and the minimum supported version that your system must be at to maintain support. </a:t>
            </a:r>
          </a:p>
          <a:p>
            <a:endParaRPr lang="en-US" sz="2856">
              <a:latin typeface="+mn-lt"/>
            </a:endParaRPr>
          </a:p>
          <a:p>
            <a:endParaRPr lang="en-US" sz="2856">
              <a:latin typeface="+mn-lt"/>
            </a:endParaRPr>
          </a:p>
          <a:p>
            <a:endParaRPr lang="en-US" sz="2856">
              <a:latin typeface="+mn-lt"/>
            </a:endParaRPr>
          </a:p>
          <a:p>
            <a:endParaRPr lang="en-US" sz="2856">
              <a:latin typeface="+mn-lt"/>
            </a:endParaRPr>
          </a:p>
          <a:p>
            <a:endParaRPr lang="en-US" sz="2856">
              <a:latin typeface="+mn-lt"/>
            </a:endParaRPr>
          </a:p>
          <a:p>
            <a:r>
              <a:rPr lang="en-US" sz="2856">
                <a:latin typeface="+mn-lt"/>
              </a:rPr>
              <a:t>Microsoft software update packages are </a:t>
            </a:r>
            <a:r>
              <a:rPr lang="en-US" sz="2856" b="1">
                <a:latin typeface="+mn-lt"/>
              </a:rPr>
              <a:t>non-cumulative</a:t>
            </a:r>
            <a:r>
              <a:rPr lang="en-US" sz="2856">
                <a:latin typeface="+mn-lt"/>
              </a:rPr>
              <a:t> and require the previous update package as a prerequisite. If you decide to defer one or more updates, consider the overall runtime if you want to get to the latest version.</a:t>
            </a:r>
          </a:p>
        </p:txBody>
      </p:sp>
      <p:graphicFrame>
        <p:nvGraphicFramePr>
          <p:cNvPr id="12" name="Table 11">
            <a:extLst>
              <a:ext uri="{FF2B5EF4-FFF2-40B4-BE49-F238E27FC236}">
                <a16:creationId xmlns:a16="http://schemas.microsoft.com/office/drawing/2014/main" id="{CEB0394F-2C26-4731-8BAE-7CB53B7CF2C3}"/>
              </a:ext>
            </a:extLst>
          </p:cNvPr>
          <p:cNvGraphicFramePr>
            <a:graphicFrameLocks noGrp="1"/>
          </p:cNvGraphicFramePr>
          <p:nvPr/>
        </p:nvGraphicFramePr>
        <p:xfrm>
          <a:off x="1261487" y="2617601"/>
          <a:ext cx="9913499" cy="2210530"/>
        </p:xfrm>
        <a:graphic>
          <a:graphicData uri="http://schemas.openxmlformats.org/drawingml/2006/table">
            <a:tbl>
              <a:tblPr firstRow="1" firstCol="1" bandRow="1">
                <a:tableStyleId>{69012ECD-51FC-41F1-AA8D-1B2483CD663E}</a:tableStyleId>
              </a:tblPr>
              <a:tblGrid>
                <a:gridCol w="4172035">
                  <a:extLst>
                    <a:ext uri="{9D8B030D-6E8A-4147-A177-3AD203B41FA5}">
                      <a16:colId xmlns:a16="http://schemas.microsoft.com/office/drawing/2014/main" val="3821110964"/>
                    </a:ext>
                  </a:extLst>
                </a:gridCol>
                <a:gridCol w="2109675">
                  <a:extLst>
                    <a:ext uri="{9D8B030D-6E8A-4147-A177-3AD203B41FA5}">
                      <a16:colId xmlns:a16="http://schemas.microsoft.com/office/drawing/2014/main" val="3825119182"/>
                    </a:ext>
                  </a:extLst>
                </a:gridCol>
                <a:gridCol w="3631789">
                  <a:extLst>
                    <a:ext uri="{9D8B030D-6E8A-4147-A177-3AD203B41FA5}">
                      <a16:colId xmlns:a16="http://schemas.microsoft.com/office/drawing/2014/main" val="2607122909"/>
                    </a:ext>
                  </a:extLst>
                </a:gridCol>
              </a:tblGrid>
              <a:tr h="315790">
                <a:tc>
                  <a:txBody>
                    <a:bodyPr/>
                    <a:lstStyle/>
                    <a:p>
                      <a:pPr algn="ctr">
                        <a:lnSpc>
                          <a:spcPct val="107000"/>
                        </a:lnSpc>
                        <a:spcAft>
                          <a:spcPts val="800"/>
                        </a:spcAft>
                      </a:pPr>
                      <a:r>
                        <a:rPr lang="en-US" sz="2000">
                          <a:effectLst/>
                        </a:rPr>
                        <a:t>Latest Update Package (example)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a:effectLst/>
                        </a:rPr>
                        <a:t>Prerequisite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a:effectLst/>
                        </a:rPr>
                        <a:t>Minimum Supported Version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217350252"/>
                  </a:ext>
                </a:extLst>
              </a:tr>
              <a:tr h="315790">
                <a:tc>
                  <a:txBody>
                    <a:bodyPr/>
                    <a:lstStyle/>
                    <a:p>
                      <a:pPr algn="ctr">
                        <a:lnSpc>
                          <a:spcPct val="107000"/>
                        </a:lnSpc>
                        <a:spcAft>
                          <a:spcPts val="800"/>
                        </a:spcAft>
                      </a:pPr>
                      <a:r>
                        <a:rPr lang="en-US" sz="2000" b="1">
                          <a:effectLst/>
                        </a:rPr>
                        <a:t>1710</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1709</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N/A</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411265569"/>
                  </a:ext>
                </a:extLst>
              </a:tr>
              <a:tr h="315790">
                <a:tc>
                  <a:txBody>
                    <a:bodyPr/>
                    <a:lstStyle/>
                    <a:p>
                      <a:pPr algn="ctr">
                        <a:lnSpc>
                          <a:spcPct val="107000"/>
                        </a:lnSpc>
                        <a:spcAft>
                          <a:spcPts val="800"/>
                        </a:spcAft>
                      </a:pPr>
                      <a:r>
                        <a:rPr lang="en-US" sz="2000" b="1">
                          <a:effectLst/>
                        </a:rPr>
                        <a:t>1711</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1710</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1709</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590242198"/>
                  </a:ext>
                </a:extLst>
              </a:tr>
              <a:tr h="315790">
                <a:tc>
                  <a:txBody>
                    <a:bodyPr/>
                    <a:lstStyle/>
                    <a:p>
                      <a:pPr algn="ctr">
                        <a:lnSpc>
                          <a:spcPct val="107000"/>
                        </a:lnSpc>
                        <a:spcAft>
                          <a:spcPts val="800"/>
                        </a:spcAft>
                      </a:pPr>
                      <a:r>
                        <a:rPr lang="en-US" sz="2000" b="1">
                          <a:effectLst/>
                        </a:rPr>
                        <a:t>1712</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1711</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1710</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889620768"/>
                  </a:ext>
                </a:extLst>
              </a:tr>
              <a:tr h="315790">
                <a:tc>
                  <a:txBody>
                    <a:bodyPr/>
                    <a:lstStyle/>
                    <a:p>
                      <a:pPr algn="ctr">
                        <a:lnSpc>
                          <a:spcPct val="107000"/>
                        </a:lnSpc>
                        <a:spcAft>
                          <a:spcPts val="800"/>
                        </a:spcAft>
                      </a:pPr>
                      <a:r>
                        <a:rPr lang="en-US" sz="2000" b="1">
                          <a:effectLst/>
                        </a:rPr>
                        <a:t>1802</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1712</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1711</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4136277258"/>
                  </a:ext>
                </a:extLst>
              </a:tr>
              <a:tr h="315790">
                <a:tc>
                  <a:txBody>
                    <a:bodyPr/>
                    <a:lstStyle/>
                    <a:p>
                      <a:pPr algn="ctr">
                        <a:lnSpc>
                          <a:spcPct val="107000"/>
                        </a:lnSpc>
                        <a:spcAft>
                          <a:spcPts val="800"/>
                        </a:spcAft>
                      </a:pPr>
                      <a:r>
                        <a:rPr lang="en-US" sz="2000" b="1">
                          <a:effectLst/>
                        </a:rPr>
                        <a:t>1803</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1802</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1712</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599659795"/>
                  </a:ext>
                </a:extLst>
              </a:tr>
              <a:tr h="315790">
                <a:tc>
                  <a:txBody>
                    <a:bodyPr/>
                    <a:lstStyle/>
                    <a:p>
                      <a:pPr algn="ctr">
                        <a:lnSpc>
                          <a:spcPct val="107000"/>
                        </a:lnSpc>
                        <a:spcAft>
                          <a:spcPts val="800"/>
                        </a:spcAft>
                      </a:pPr>
                      <a:r>
                        <a:rPr lang="en-US" sz="2000" b="1">
                          <a:effectLst/>
                        </a:rPr>
                        <a:t>1804</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a:effectLst/>
                        </a:rPr>
                        <a:t>1803</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dirty="0">
                          <a:effectLst/>
                        </a:rPr>
                        <a:t>1802</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1620737066"/>
                  </a:ext>
                </a:extLst>
              </a:tr>
            </a:tbl>
          </a:graphicData>
        </a:graphic>
      </p:graphicFrame>
      <p:sp>
        <p:nvSpPr>
          <p:cNvPr id="13" name="Rectangle 7">
            <a:extLst>
              <a:ext uri="{FF2B5EF4-FFF2-40B4-BE49-F238E27FC236}">
                <a16:creationId xmlns:a16="http://schemas.microsoft.com/office/drawing/2014/main" id="{CCB83A10-61FB-498B-906B-173C39BBC7AD}"/>
              </a:ext>
            </a:extLst>
          </p:cNvPr>
          <p:cNvSpPr>
            <a:spLocks noChangeArrowheads="1"/>
          </p:cNvSpPr>
          <p:nvPr/>
        </p:nvSpPr>
        <p:spPr bwMode="auto">
          <a:xfrm>
            <a:off x="594063" y="2455228"/>
            <a:ext cx="188409" cy="67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br>
              <a:rPr lang="en-US" altLang="en-US" sz="1836">
                <a:solidFill>
                  <a:srgbClr val="353535"/>
                </a:solidFill>
                <a:latin typeface="Arial" panose="020B0604020202020204" pitchFamily="34" charset="0"/>
              </a:rPr>
            </a:br>
            <a:endParaRPr lang="en-US" altLang="en-US" sz="1836">
              <a:solidFill>
                <a:srgbClr val="353535"/>
              </a:solidFill>
              <a:latin typeface="Arial" panose="020B0604020202020204" pitchFamily="34" charset="0"/>
            </a:endParaRPr>
          </a:p>
        </p:txBody>
      </p:sp>
    </p:spTree>
    <p:extLst>
      <p:ext uri="{BB962C8B-B14F-4D97-AF65-F5344CB8AC3E}">
        <p14:creationId xmlns:p14="http://schemas.microsoft.com/office/powerpoint/2010/main" val="36179347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E0659-4187-4EAF-9154-D11E77DEC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B576DB8A-71C2-493E-8F90-CD4EFF1F687E}"/>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Packages</a:t>
            </a:r>
          </a:p>
        </p:txBody>
      </p:sp>
    </p:spTree>
    <p:extLst>
      <p:ext uri="{BB962C8B-B14F-4D97-AF65-F5344CB8AC3E}">
        <p14:creationId xmlns:p14="http://schemas.microsoft.com/office/powerpoint/2010/main" val="13008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3097</Words>
  <Application>Microsoft Office PowerPoint</Application>
  <PresentationFormat>Custom</PresentationFormat>
  <Paragraphs>439</Paragraphs>
  <Slides>47</Slides>
  <Notes>46</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47</vt:i4>
      </vt:variant>
    </vt:vector>
  </HeadingPairs>
  <TitlesOfParts>
    <vt:vector size="61" baseType="lpstr">
      <vt:lpstr>Arial</vt:lpstr>
      <vt:lpstr>Calibri</vt:lpstr>
      <vt:lpstr>Calibri Light</vt:lpstr>
      <vt:lpstr>Consolas</vt:lpstr>
      <vt:lpstr>Lucida Console</vt:lpstr>
      <vt:lpstr>Segoe UI</vt:lpstr>
      <vt:lpstr>Segoe UI Light</vt:lpstr>
      <vt:lpstr>Segoe UI Semibold</vt:lpstr>
      <vt:lpstr>Segoe UI Semilight</vt:lpstr>
      <vt:lpstr>Wingdings</vt:lpstr>
      <vt:lpstr>WHITE TEMPLATE</vt:lpstr>
      <vt:lpstr>1_WHITE TEMPLATE</vt:lpstr>
      <vt:lpstr>Office Theme</vt:lpstr>
      <vt:lpstr>5-50203_Microsoft_Ignite_Template</vt:lpstr>
      <vt:lpstr>Managing Microsoft Azure Stack Hub</vt:lpstr>
      <vt:lpstr>PowerPoint Presentation</vt:lpstr>
      <vt:lpstr>PowerPoint Presentation</vt:lpstr>
      <vt:lpstr>PowerPoint Presentation</vt:lpstr>
      <vt:lpstr>Microsoft’s patch and update philosophy</vt:lpstr>
      <vt:lpstr>PowerPoint Presentation</vt:lpstr>
      <vt:lpstr>Servicing Policy</vt:lpstr>
      <vt:lpstr>Servicing Policy</vt:lpstr>
      <vt:lpstr>PowerPoint Presentation</vt:lpstr>
      <vt:lpstr>Package types</vt:lpstr>
      <vt:lpstr>Package types</vt:lpstr>
      <vt:lpstr>Release cadence</vt:lpstr>
      <vt:lpstr>Release cadence</vt:lpstr>
      <vt:lpstr>Package versioning</vt:lpstr>
      <vt:lpstr>Package contents (1 of 2)</vt:lpstr>
      <vt:lpstr>Package contents (2 of 2)</vt:lpstr>
      <vt:lpstr>AzS Updates</vt:lpstr>
      <vt:lpstr>PowerPoint Presentation</vt:lpstr>
      <vt:lpstr>PowerPoint Presentation</vt:lpstr>
      <vt:lpstr>Azure Stack Hub Updates : Phase 1</vt:lpstr>
      <vt:lpstr>Azure Stack Hub Updates – Phase 2</vt:lpstr>
      <vt:lpstr>Azure Stack Hub Updates – Phase 3</vt:lpstr>
      <vt:lpstr>Example Times for applying updates</vt:lpstr>
      <vt:lpstr>PowerPoint Presentation</vt:lpstr>
      <vt:lpstr>Download update packages</vt:lpstr>
      <vt:lpstr>Download update packages</vt:lpstr>
      <vt:lpstr>Upload update packages (1 of 6)</vt:lpstr>
      <vt:lpstr>Updates are visible in the operator portal</vt:lpstr>
      <vt:lpstr>Upload update packages (2 of 6)</vt:lpstr>
      <vt:lpstr>Upload update packages (3 of 6)</vt:lpstr>
      <vt:lpstr>Upload update packages (4 of 6)</vt:lpstr>
      <vt:lpstr>Upload update packages (5 of 6)</vt:lpstr>
      <vt:lpstr>Upload update packages (6 of 6)</vt:lpstr>
      <vt:lpstr>Start updates</vt:lpstr>
      <vt:lpstr>Start updates (using the Portal)</vt:lpstr>
      <vt:lpstr>Start updates (using the Portal)</vt:lpstr>
      <vt:lpstr>Resume updates</vt:lpstr>
      <vt:lpstr>Monitor updates</vt:lpstr>
      <vt:lpstr>Azure Stack Hub tools (for update)</vt:lpstr>
      <vt:lpstr>Azure Stack Hub Patch and Update Recap</vt:lpstr>
      <vt:lpstr>PowerPoint Presentation</vt:lpstr>
      <vt:lpstr>Analyze update logs (1 of 3)</vt:lpstr>
      <vt:lpstr>Analyze update logs (2 of 3)</vt:lpstr>
      <vt:lpstr>Analyze update logs (3 of 3)</vt:lpstr>
      <vt:lpstr>Get-AzureStackLog</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2019-12-20T21:28:24Z</dcterms:created>
  <dcterms:modified xsi:type="dcterms:W3CDTF">2020-03-05T18:50:29Z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2019-12-20T21:28:36.3743428Z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cb865a47-957e-45f7-a7d2-1a5cf67df1b9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